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6" r:id="rId21"/>
    <p:sldId id="275" r:id="rId22"/>
    <p:sldId id="278" r:id="rId23"/>
    <p:sldId id="279" r:id="rId24"/>
    <p:sldId id="280" r:id="rId25"/>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110" d="100"/>
          <a:sy n="110" d="100"/>
        </p:scale>
        <p:origin x="-1056"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he-IL" smtClean="0"/>
              <a:t>לחץ כדי לערוך סגנון כותרת של תבנית בסיס</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he-IL" smtClean="0"/>
              <a:t>לחץ כדי לערוך סגנון כותרת משנה של תבנית בסיס</a:t>
            </a:r>
            <a:endParaRPr kumimoji="0" lang="en-US"/>
          </a:p>
        </p:txBody>
      </p:sp>
      <p:sp>
        <p:nvSpPr>
          <p:cNvPr id="30" name="Date Placeholder 29"/>
          <p:cNvSpPr>
            <a:spLocks noGrp="1"/>
          </p:cNvSpPr>
          <p:nvPr>
            <p:ph type="dt" sz="half" idx="10"/>
          </p:nvPr>
        </p:nvSpPr>
        <p:spPr/>
        <p:txBody>
          <a:bodyPr/>
          <a:lstStyle/>
          <a:p>
            <a:fld id="{8E6D1539-7AFF-4361-BEA4-7FD17ADB7507}" type="datetimeFigureOut">
              <a:rPr lang="he-IL" smtClean="0"/>
              <a:t>ו'/אלול/תשע"ד</a:t>
            </a:fld>
            <a:endParaRPr lang="he-IL"/>
          </a:p>
        </p:txBody>
      </p:sp>
      <p:sp>
        <p:nvSpPr>
          <p:cNvPr id="19" name="Footer Placeholder 18"/>
          <p:cNvSpPr>
            <a:spLocks noGrp="1"/>
          </p:cNvSpPr>
          <p:nvPr>
            <p:ph type="ftr" sz="quarter" idx="11"/>
          </p:nvPr>
        </p:nvSpPr>
        <p:spPr/>
        <p:txBody>
          <a:bodyPr/>
          <a:lstStyle/>
          <a:p>
            <a:endParaRPr lang="he-IL"/>
          </a:p>
        </p:txBody>
      </p:sp>
      <p:sp>
        <p:nvSpPr>
          <p:cNvPr id="27" name="Slide Number Placeholder 26"/>
          <p:cNvSpPr>
            <a:spLocks noGrp="1"/>
          </p:cNvSpPr>
          <p:nvPr>
            <p:ph type="sldNum" sz="quarter" idx="12"/>
          </p:nvPr>
        </p:nvSpPr>
        <p:spPr/>
        <p:txBody>
          <a:bodyPr/>
          <a:lstStyle/>
          <a:p>
            <a:fld id="{632FFA68-3D8A-4555-BEB2-D710F5CD98FE}" type="slidenum">
              <a:rPr lang="he-IL" smtClean="0"/>
              <a:t>‹#›</a:t>
            </a:fld>
            <a:endParaRPr lang="he-IL"/>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he-IL" smtClean="0"/>
              <a:t>לחץ כדי לערוך סגנון כותרת של תבנית בסיס</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4" name="Date Placeholder 3"/>
          <p:cNvSpPr>
            <a:spLocks noGrp="1"/>
          </p:cNvSpPr>
          <p:nvPr>
            <p:ph type="dt" sz="half" idx="10"/>
          </p:nvPr>
        </p:nvSpPr>
        <p:spPr/>
        <p:txBody>
          <a:bodyPr/>
          <a:lstStyle/>
          <a:p>
            <a:fld id="{8E6D1539-7AFF-4361-BEA4-7FD17ADB7507}" type="datetimeFigureOut">
              <a:rPr lang="he-IL" smtClean="0"/>
              <a:t>ו'/אלול/תשע"ד</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632FFA68-3D8A-4555-BEB2-D710F5CD98FE}" type="slidenum">
              <a:rPr lang="he-IL" smtClean="0"/>
              <a:t>‹#›</a:t>
            </a:fld>
            <a:endParaRPr lang="he-I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he-IL" smtClean="0"/>
              <a:t>לחץ כדי לערוך סגנון כותרת של תבנית בסיס</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4" name="Date Placeholder 3"/>
          <p:cNvSpPr>
            <a:spLocks noGrp="1"/>
          </p:cNvSpPr>
          <p:nvPr>
            <p:ph type="dt" sz="half" idx="10"/>
          </p:nvPr>
        </p:nvSpPr>
        <p:spPr/>
        <p:txBody>
          <a:bodyPr/>
          <a:lstStyle/>
          <a:p>
            <a:fld id="{8E6D1539-7AFF-4361-BEA4-7FD17ADB7507}" type="datetimeFigureOut">
              <a:rPr lang="he-IL" smtClean="0"/>
              <a:t>ו'/אלול/תשע"ד</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632FFA68-3D8A-4555-BEB2-D710F5CD98FE}" type="slidenum">
              <a:rPr lang="he-IL" smtClean="0"/>
              <a:t>‹#›</a:t>
            </a:fld>
            <a:endParaRPr lang="he-I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he-IL" smtClean="0"/>
              <a:t>לחץ כדי לערוך סגנון כותרת של תבנית בסיס</a:t>
            </a:r>
            <a:endParaRPr kumimoji="0" lang="en-US"/>
          </a:p>
        </p:txBody>
      </p:sp>
      <p:sp>
        <p:nvSpPr>
          <p:cNvPr id="3" name="Content Placeholder 2"/>
          <p:cNvSpPr>
            <a:spLocks noGrp="1"/>
          </p:cNvSpPr>
          <p:nvPr>
            <p:ph idx="1"/>
          </p:nvPr>
        </p:nvSpPr>
        <p:spPr/>
        <p:txBody>
          <a:bodyPr/>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4" name="Date Placeholder 3"/>
          <p:cNvSpPr>
            <a:spLocks noGrp="1"/>
          </p:cNvSpPr>
          <p:nvPr>
            <p:ph type="dt" sz="half" idx="10"/>
          </p:nvPr>
        </p:nvSpPr>
        <p:spPr/>
        <p:txBody>
          <a:bodyPr/>
          <a:lstStyle/>
          <a:p>
            <a:fld id="{8E6D1539-7AFF-4361-BEA4-7FD17ADB7507}" type="datetimeFigureOut">
              <a:rPr lang="he-IL" smtClean="0"/>
              <a:t>ו'/אלול/תשע"ד</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632FFA68-3D8A-4555-BEB2-D710F5CD98FE}" type="slidenum">
              <a:rPr lang="he-IL" smtClean="0"/>
              <a:t>‹#›</a:t>
            </a:fld>
            <a:endParaRPr lang="he-I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he-IL" smtClean="0"/>
              <a:t>לחץ כדי לערוך סגנון כותרת של תבנית בסיס</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he-IL" smtClean="0"/>
              <a:t>לחץ כדי לערוך סגנונות טקסט של תבנית בסיס</a:t>
            </a:r>
          </a:p>
        </p:txBody>
      </p:sp>
      <p:sp>
        <p:nvSpPr>
          <p:cNvPr id="4" name="Date Placeholder 3"/>
          <p:cNvSpPr>
            <a:spLocks noGrp="1"/>
          </p:cNvSpPr>
          <p:nvPr>
            <p:ph type="dt" sz="half" idx="10"/>
          </p:nvPr>
        </p:nvSpPr>
        <p:spPr/>
        <p:txBody>
          <a:bodyPr/>
          <a:lstStyle/>
          <a:p>
            <a:fld id="{8E6D1539-7AFF-4361-BEA4-7FD17ADB7507}" type="datetimeFigureOut">
              <a:rPr lang="he-IL" smtClean="0"/>
              <a:t>ו'/אלול/תשע"ד</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632FFA68-3D8A-4555-BEB2-D710F5CD98FE}" type="slidenum">
              <a:rPr lang="he-IL" smtClean="0"/>
              <a:t>‹#›</a:t>
            </a:fld>
            <a:endParaRPr lang="he-IL"/>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he-IL" smtClean="0"/>
              <a:t>לחץ כדי לערוך סגנון כותרת של תבנית בסיס</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5" name="Date Placeholder 4"/>
          <p:cNvSpPr>
            <a:spLocks noGrp="1"/>
          </p:cNvSpPr>
          <p:nvPr>
            <p:ph type="dt" sz="half" idx="10"/>
          </p:nvPr>
        </p:nvSpPr>
        <p:spPr/>
        <p:txBody>
          <a:bodyPr/>
          <a:lstStyle/>
          <a:p>
            <a:fld id="{8E6D1539-7AFF-4361-BEA4-7FD17ADB7507}" type="datetimeFigureOut">
              <a:rPr lang="he-IL" smtClean="0"/>
              <a:t>ו'/אלול/תשע"ד</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632FFA68-3D8A-4555-BEB2-D710F5CD98FE}" type="slidenum">
              <a:rPr lang="he-IL" smtClean="0"/>
              <a:t>‹#›</a:t>
            </a:fld>
            <a:endParaRPr lang="he-I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he-IL" smtClean="0"/>
              <a:t>לחץ כדי לערוך סגנון כותרת של תבנית בסיס</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he-IL" smtClean="0"/>
              <a:t>לחץ כדי לערוך סגנונות טקסט של תבנית בסיס</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he-IL" smtClean="0"/>
              <a:t>לחץ כדי לערוך סגנונות טקסט של תבנית בסיס</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7" name="Date Placeholder 6"/>
          <p:cNvSpPr>
            <a:spLocks noGrp="1"/>
          </p:cNvSpPr>
          <p:nvPr>
            <p:ph type="dt" sz="half" idx="10"/>
          </p:nvPr>
        </p:nvSpPr>
        <p:spPr/>
        <p:txBody>
          <a:bodyPr/>
          <a:lstStyle/>
          <a:p>
            <a:fld id="{8E6D1539-7AFF-4361-BEA4-7FD17ADB7507}" type="datetimeFigureOut">
              <a:rPr lang="he-IL" smtClean="0"/>
              <a:t>ו'/אלול/תשע"ד</a:t>
            </a:fld>
            <a:endParaRPr lang="he-IL"/>
          </a:p>
        </p:txBody>
      </p:sp>
      <p:sp>
        <p:nvSpPr>
          <p:cNvPr id="8" name="Footer Placeholder 7"/>
          <p:cNvSpPr>
            <a:spLocks noGrp="1"/>
          </p:cNvSpPr>
          <p:nvPr>
            <p:ph type="ftr" sz="quarter" idx="11"/>
          </p:nvPr>
        </p:nvSpPr>
        <p:spPr/>
        <p:txBody>
          <a:bodyPr/>
          <a:lstStyle/>
          <a:p>
            <a:endParaRPr lang="he-IL"/>
          </a:p>
        </p:txBody>
      </p:sp>
      <p:sp>
        <p:nvSpPr>
          <p:cNvPr id="9" name="Slide Number Placeholder 8"/>
          <p:cNvSpPr>
            <a:spLocks noGrp="1"/>
          </p:cNvSpPr>
          <p:nvPr>
            <p:ph type="sldNum" sz="quarter" idx="12"/>
          </p:nvPr>
        </p:nvSpPr>
        <p:spPr/>
        <p:txBody>
          <a:bodyPr/>
          <a:lstStyle/>
          <a:p>
            <a:fld id="{632FFA68-3D8A-4555-BEB2-D710F5CD98FE}" type="slidenum">
              <a:rPr lang="he-IL" smtClean="0"/>
              <a:t>‹#›</a:t>
            </a:fld>
            <a:endParaRPr lang="he-I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he-IL" smtClean="0"/>
              <a:t>לחץ כדי לערוך סגנון כותרת של תבנית בסיס</a:t>
            </a:r>
            <a:endParaRPr kumimoji="0" lang="en-US"/>
          </a:p>
        </p:txBody>
      </p:sp>
      <p:sp>
        <p:nvSpPr>
          <p:cNvPr id="3" name="Date Placeholder 2"/>
          <p:cNvSpPr>
            <a:spLocks noGrp="1"/>
          </p:cNvSpPr>
          <p:nvPr>
            <p:ph type="dt" sz="half" idx="10"/>
          </p:nvPr>
        </p:nvSpPr>
        <p:spPr/>
        <p:txBody>
          <a:bodyPr/>
          <a:lstStyle/>
          <a:p>
            <a:fld id="{8E6D1539-7AFF-4361-BEA4-7FD17ADB7507}" type="datetimeFigureOut">
              <a:rPr lang="he-IL" smtClean="0"/>
              <a:t>ו'/אלול/תשע"ד</a:t>
            </a:fld>
            <a:endParaRPr lang="he-IL"/>
          </a:p>
        </p:txBody>
      </p:sp>
      <p:sp>
        <p:nvSpPr>
          <p:cNvPr id="4" name="Footer Placeholder 3"/>
          <p:cNvSpPr>
            <a:spLocks noGrp="1"/>
          </p:cNvSpPr>
          <p:nvPr>
            <p:ph type="ftr" sz="quarter" idx="11"/>
          </p:nvPr>
        </p:nvSpPr>
        <p:spPr/>
        <p:txBody>
          <a:bodyPr/>
          <a:lstStyle/>
          <a:p>
            <a:endParaRPr lang="he-IL"/>
          </a:p>
        </p:txBody>
      </p:sp>
      <p:sp>
        <p:nvSpPr>
          <p:cNvPr id="5" name="Slide Number Placeholder 4"/>
          <p:cNvSpPr>
            <a:spLocks noGrp="1"/>
          </p:cNvSpPr>
          <p:nvPr>
            <p:ph type="sldNum" sz="quarter" idx="12"/>
          </p:nvPr>
        </p:nvSpPr>
        <p:spPr/>
        <p:txBody>
          <a:bodyPr/>
          <a:lstStyle/>
          <a:p>
            <a:fld id="{632FFA68-3D8A-4555-BEB2-D710F5CD98FE}" type="slidenum">
              <a:rPr lang="he-IL" smtClean="0"/>
              <a:t>‹#›</a:t>
            </a:fld>
            <a:endParaRPr lang="he-I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6D1539-7AFF-4361-BEA4-7FD17ADB7507}" type="datetimeFigureOut">
              <a:rPr lang="he-IL" smtClean="0"/>
              <a:t>ו'/אלול/תשע"ד</a:t>
            </a:fld>
            <a:endParaRPr lang="he-IL"/>
          </a:p>
        </p:txBody>
      </p:sp>
      <p:sp>
        <p:nvSpPr>
          <p:cNvPr id="3" name="Footer Placeholder 2"/>
          <p:cNvSpPr>
            <a:spLocks noGrp="1"/>
          </p:cNvSpPr>
          <p:nvPr>
            <p:ph type="ftr" sz="quarter" idx="11"/>
          </p:nvPr>
        </p:nvSpPr>
        <p:spPr/>
        <p:txBody>
          <a:bodyPr/>
          <a:lstStyle/>
          <a:p>
            <a:endParaRPr lang="he-IL"/>
          </a:p>
        </p:txBody>
      </p:sp>
      <p:sp>
        <p:nvSpPr>
          <p:cNvPr id="4" name="Slide Number Placeholder 3"/>
          <p:cNvSpPr>
            <a:spLocks noGrp="1"/>
          </p:cNvSpPr>
          <p:nvPr>
            <p:ph type="sldNum" sz="quarter" idx="12"/>
          </p:nvPr>
        </p:nvSpPr>
        <p:spPr/>
        <p:txBody>
          <a:bodyPr/>
          <a:lstStyle/>
          <a:p>
            <a:fld id="{632FFA68-3D8A-4555-BEB2-D710F5CD98FE}" type="slidenum">
              <a:rPr lang="he-IL" smtClean="0"/>
              <a:t>‹#›</a:t>
            </a:fld>
            <a:endParaRPr lang="he-I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he-IL" smtClean="0"/>
              <a:t>לחץ כדי לערוך סגנון כותרת של תבנית בסיס</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he-IL" smtClean="0"/>
              <a:t>לחץ כדי לערוך סגנונות טקסט של תבנית בסיס</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5" name="Date Placeholder 4"/>
          <p:cNvSpPr>
            <a:spLocks noGrp="1"/>
          </p:cNvSpPr>
          <p:nvPr>
            <p:ph type="dt" sz="half" idx="10"/>
          </p:nvPr>
        </p:nvSpPr>
        <p:spPr/>
        <p:txBody>
          <a:bodyPr/>
          <a:lstStyle/>
          <a:p>
            <a:fld id="{8E6D1539-7AFF-4361-BEA4-7FD17ADB7507}" type="datetimeFigureOut">
              <a:rPr lang="he-IL" smtClean="0"/>
              <a:t>ו'/אלול/תשע"ד</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632FFA68-3D8A-4555-BEB2-D710F5CD98FE}" type="slidenum">
              <a:rPr lang="he-IL" smtClean="0"/>
              <a:t>‹#›</a:t>
            </a:fld>
            <a:endParaRPr lang="he-I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תמונה עם כיתוב">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he-IL" smtClean="0"/>
              <a:t>לחץ כדי לערוך סגנון כותרת של תבנית בסיס</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he-IL" smtClean="0"/>
              <a:t>לחץ כדי לערוך סגנונות טקסט של תבנית בסיס</a:t>
            </a:r>
          </a:p>
        </p:txBody>
      </p:sp>
      <p:sp>
        <p:nvSpPr>
          <p:cNvPr id="5" name="Date Placeholder 4"/>
          <p:cNvSpPr>
            <a:spLocks noGrp="1"/>
          </p:cNvSpPr>
          <p:nvPr>
            <p:ph type="dt" sz="half" idx="10"/>
          </p:nvPr>
        </p:nvSpPr>
        <p:spPr/>
        <p:txBody>
          <a:bodyPr/>
          <a:lstStyle/>
          <a:p>
            <a:fld id="{8E6D1539-7AFF-4361-BEA4-7FD17ADB7507}" type="datetimeFigureOut">
              <a:rPr lang="he-IL" smtClean="0"/>
              <a:t>ו'/אלול/תשע"ד</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a:xfrm>
            <a:off x="8077200" y="6356350"/>
            <a:ext cx="609600" cy="365125"/>
          </a:xfrm>
        </p:spPr>
        <p:txBody>
          <a:bodyPr/>
          <a:lstStyle/>
          <a:p>
            <a:fld id="{632FFA68-3D8A-4555-BEB2-D710F5CD98FE}" type="slidenum">
              <a:rPr lang="he-IL" smtClean="0"/>
              <a:t>‹#›</a:t>
            </a:fld>
            <a:endParaRPr lang="he-IL"/>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he-IL" smtClean="0"/>
              <a:t>לחץ על הסמל כדי להוסיף תמונה</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he-IL" smtClean="0"/>
              <a:t>לחץ כדי לערוך סגנון כותרת של תבנית בסיס</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he-IL" smtClean="0"/>
              <a:t>לחץ כדי לערוך סגנונות טקסט של תבנית בסיס</a:t>
            </a:r>
          </a:p>
          <a:p>
            <a:pPr lvl="1" eaLnBrk="1" latinLnBrk="0" hangingPunct="1"/>
            <a:r>
              <a:rPr kumimoji="0" lang="he-IL" smtClean="0"/>
              <a:t>רמה שנייה</a:t>
            </a:r>
          </a:p>
          <a:p>
            <a:pPr lvl="2" eaLnBrk="1" latinLnBrk="0" hangingPunct="1"/>
            <a:r>
              <a:rPr kumimoji="0" lang="he-IL" smtClean="0"/>
              <a:t>רמה שלישית</a:t>
            </a:r>
          </a:p>
          <a:p>
            <a:pPr lvl="3" eaLnBrk="1" latinLnBrk="0" hangingPunct="1"/>
            <a:r>
              <a:rPr kumimoji="0" lang="he-IL" smtClean="0"/>
              <a:t>רמה רביעית</a:t>
            </a:r>
          </a:p>
          <a:p>
            <a:pPr lvl="4" eaLnBrk="1" latinLnBrk="0" hangingPunct="1"/>
            <a:r>
              <a:rPr kumimoji="0" lang="he-IL" smtClean="0"/>
              <a:t>רמה חמישית</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E6D1539-7AFF-4361-BEA4-7FD17ADB7507}" type="datetimeFigureOut">
              <a:rPr lang="he-IL" smtClean="0"/>
              <a:t>ו'/אלול/תשע"ד</a:t>
            </a:fld>
            <a:endParaRPr lang="he-IL"/>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he-IL"/>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32FFA68-3D8A-4555-BEB2-D710F5CD98FE}" type="slidenum">
              <a:rPr lang="he-IL" smtClean="0"/>
              <a:t>‹#›</a:t>
            </a:fld>
            <a:endParaRPr lang="he-IL"/>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1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 Id="rId6" Type="http://schemas.openxmlformats.org/officeDocument/2006/relationships/image" Target="../media/image23.png"/><Relationship Id="rId5" Type="http://schemas.openxmlformats.org/officeDocument/2006/relationships/image" Target="../media/image22.png"/><Relationship Id="rId4" Type="http://schemas.openxmlformats.org/officeDocument/2006/relationships/image" Target="../media/image21.png"/></Relationships>
</file>

<file path=ppt/slides/_rels/slide15.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image" Target="../media/image31.png"/><Relationship Id="rId1" Type="http://schemas.openxmlformats.org/officeDocument/2006/relationships/slideLayout" Target="../slideLayouts/slideLayout2.xml"/><Relationship Id="rId4" Type="http://schemas.microsoft.com/office/2007/relationships/hdphoto" Target="../media/hdphoto1.wdp"/></Relationships>
</file>

<file path=ppt/slides/_rels/slide24.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image" Target="../media/image3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685800" y="332657"/>
            <a:ext cx="7772400" cy="1368151"/>
          </a:xfrm>
          <a:scene3d>
            <a:camera prst="orthographicFront">
              <a:rot lat="2400000" lon="0" rev="0"/>
            </a:camera>
            <a:lightRig rig="threePt" dir="t"/>
          </a:scene3d>
        </p:spPr>
        <p:txBody>
          <a:bodyPr>
            <a:normAutofit fontScale="90000"/>
          </a:bodyPr>
          <a:lstStyle/>
          <a:p>
            <a:r>
              <a:rPr lang="he-IL" sz="9600" b="1" cap="none" spc="0"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1358900" dir="21540000" sx="64000" sy="64000" algn="tl">
                    <a:schemeClr val="accent4">
                      <a:tint val="80000"/>
                      <a:satMod val="250000"/>
                    </a:schemeClr>
                  </a:outerShdw>
                </a:effectLst>
              </a:rPr>
              <a:t>תשובה</a:t>
            </a:r>
            <a:endParaRPr lang="he-IL" sz="9600" dirty="0">
              <a:effectLst>
                <a:outerShdw blurRad="88000" dist="1358900" dir="21540000" sx="64000" sy="64000" algn="tl">
                  <a:schemeClr val="accent4">
                    <a:tint val="80000"/>
                    <a:satMod val="250000"/>
                  </a:schemeClr>
                </a:outerShdw>
              </a:effectLst>
            </a:endParaRPr>
          </a:p>
        </p:txBody>
      </p:sp>
      <p:sp>
        <p:nvSpPr>
          <p:cNvPr id="3" name="כותרת משנה 2"/>
          <p:cNvSpPr>
            <a:spLocks noGrp="1"/>
          </p:cNvSpPr>
          <p:nvPr>
            <p:ph type="subTitle" idx="1"/>
          </p:nvPr>
        </p:nvSpPr>
        <p:spPr>
          <a:xfrm>
            <a:off x="1371600" y="1556792"/>
            <a:ext cx="6400800" cy="4082008"/>
          </a:xfrm>
        </p:spPr>
        <p:txBody>
          <a:bodyPr/>
          <a:lstStyle/>
          <a:p>
            <a:r>
              <a:rPr lang="he-IL" b="1" dirty="0"/>
              <a:t>מהי תשובה? </a:t>
            </a:r>
          </a:p>
          <a:p>
            <a:endParaRPr lang="he-IL" b="1" dirty="0" smtClean="0"/>
          </a:p>
          <a:p>
            <a:endParaRPr lang="he-IL" dirty="0"/>
          </a:p>
        </p:txBody>
      </p:sp>
      <p:pic>
        <p:nvPicPr>
          <p:cNvPr id="1026" name="Picture 2" descr="C:\Users\sarit\Google Drive\דמויות שעועית\AMDOUBT.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62375" y="2564904"/>
            <a:ext cx="1619250" cy="28310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915097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332656"/>
            <a:ext cx="8229600" cy="936104"/>
          </a:xfrm>
        </p:spPr>
        <p:txBody>
          <a:bodyPr/>
          <a:lstStyle/>
          <a:p>
            <a:pPr algn="ctr"/>
            <a:r>
              <a:rPr lang="he-IL" dirty="0" smtClean="0"/>
              <a:t>ואם החבר לא רוצה למחול לי?</a:t>
            </a:r>
            <a:endParaRPr lang="he-IL" dirty="0"/>
          </a:p>
        </p:txBody>
      </p:sp>
      <p:sp>
        <p:nvSpPr>
          <p:cNvPr id="3" name="מציין מיקום תוכן 2"/>
          <p:cNvSpPr>
            <a:spLocks noGrp="1"/>
          </p:cNvSpPr>
          <p:nvPr>
            <p:ph idx="1"/>
          </p:nvPr>
        </p:nvSpPr>
        <p:spPr>
          <a:xfrm>
            <a:off x="457200" y="1340768"/>
            <a:ext cx="8229600" cy="4983832"/>
          </a:xfrm>
        </p:spPr>
        <p:txBody>
          <a:bodyPr/>
          <a:lstStyle/>
          <a:p>
            <a:pPr marL="0" indent="0">
              <a:buNone/>
            </a:pPr>
            <a:r>
              <a:rPr lang="he-IL" sz="2800" dirty="0">
                <a:latin typeface="Times New Roman"/>
                <a:ea typeface="Times New Roman"/>
              </a:rPr>
              <a:t>מביא לו שורה של שלשה בני אדם </a:t>
            </a:r>
            <a:r>
              <a:rPr lang="he-IL" sz="2800" dirty="0" smtClean="0">
                <a:latin typeface="Times New Roman"/>
                <a:ea typeface="Times New Roman"/>
              </a:rPr>
              <a:t>מרעיו, </a:t>
            </a:r>
            <a:r>
              <a:rPr lang="he-IL" sz="2800" dirty="0">
                <a:latin typeface="Times New Roman"/>
                <a:ea typeface="Times New Roman"/>
              </a:rPr>
              <a:t>ופוגעים בו ומבקשים ממנו. </a:t>
            </a:r>
            <a:r>
              <a:rPr lang="he-IL" sz="2800" dirty="0" smtClean="0">
                <a:latin typeface="Times New Roman"/>
                <a:ea typeface="Times New Roman"/>
              </a:rPr>
              <a:t>כלומר שולח לחברו הפגוע אנשים קרובים בכדי לנסות לפייסו.</a:t>
            </a:r>
          </a:p>
          <a:p>
            <a:pPr marL="0" indent="0">
              <a:buNone/>
            </a:pPr>
            <a:endParaRPr lang="he-IL" sz="2800" dirty="0" smtClean="0">
              <a:latin typeface="Times New Roman"/>
              <a:ea typeface="Times New Roman"/>
            </a:endParaRPr>
          </a:p>
          <a:p>
            <a:pPr marL="0" indent="0">
              <a:buNone/>
            </a:pPr>
            <a:r>
              <a:rPr lang="he-IL" sz="2800" dirty="0" smtClean="0">
                <a:latin typeface="Times New Roman"/>
              </a:rPr>
              <a:t>ואם עדיין אינו מוחל לי?</a:t>
            </a:r>
          </a:p>
          <a:p>
            <a:pPr marL="0" indent="0">
              <a:buNone/>
            </a:pPr>
            <a:r>
              <a:rPr lang="he-IL" sz="2800" dirty="0" smtClean="0">
                <a:latin typeface="Times New Roman"/>
              </a:rPr>
              <a:t>מנסה ע"י חבריו פעם שנייה ושלישית.</a:t>
            </a:r>
          </a:p>
          <a:p>
            <a:pPr marL="0" indent="0">
              <a:buNone/>
            </a:pPr>
            <a:r>
              <a:rPr lang="he-IL" sz="2800" dirty="0" smtClean="0">
                <a:latin typeface="Times New Roman"/>
              </a:rPr>
              <a:t>ואם עדיין לא מחל לי?</a:t>
            </a:r>
          </a:p>
          <a:p>
            <a:pPr marL="0" indent="0">
              <a:buNone/>
            </a:pPr>
            <a:r>
              <a:rPr lang="he-IL" sz="2800" dirty="0">
                <a:latin typeface="Times New Roman"/>
                <a:ea typeface="Times New Roman"/>
              </a:rPr>
              <a:t>מניחו והולך לו, וזה שלא מחל הוא </a:t>
            </a:r>
            <a:r>
              <a:rPr lang="he-IL" sz="2800" dirty="0" smtClean="0">
                <a:latin typeface="Times New Roman"/>
                <a:ea typeface="Times New Roman"/>
              </a:rPr>
              <a:t>החוטא.</a:t>
            </a:r>
          </a:p>
          <a:p>
            <a:pPr marL="0" indent="0">
              <a:buNone/>
            </a:pPr>
            <a:endParaRPr lang="he-IL" dirty="0"/>
          </a:p>
        </p:txBody>
      </p:sp>
      <p:pic>
        <p:nvPicPr>
          <p:cNvPr id="819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63888" y="2222324"/>
            <a:ext cx="1238810" cy="93194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194" name="Picture 2" descr="C:\Users\sarit\Google Drive\דמויות שעועית\AMCROWD.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59632" y="2238988"/>
            <a:ext cx="1152128" cy="1082847"/>
          </a:xfrm>
          <a:prstGeom prst="rect">
            <a:avLst/>
          </a:prstGeom>
          <a:noFill/>
          <a:extLst>
            <a:ext uri="{909E8E84-426E-40DD-AFC4-6F175D3DCCD1}">
              <a14:hiddenFill xmlns:a14="http://schemas.microsoft.com/office/drawing/2010/main">
                <a:solidFill>
                  <a:srgbClr val="FFFFFF"/>
                </a:solidFill>
              </a14:hiddenFill>
            </a:ext>
          </a:extLst>
        </p:spPr>
      </p:pic>
      <p:pic>
        <p:nvPicPr>
          <p:cNvPr id="8196"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3568" y="4851648"/>
            <a:ext cx="1584176" cy="15841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416380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4" presetClass="entr" presetSubtype="1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4" dur="500"/>
                                        <p:tgtEl>
                                          <p:spTgt spid="3">
                                            <p:txEl>
                                              <p:pRg st="0" end="0"/>
                                            </p:txEl>
                                          </p:spTgt>
                                        </p:tgtEl>
                                      </p:cBhvr>
                                    </p:animEffect>
                                  </p:childTnLst>
                                </p:cTn>
                              </p:par>
                              <p:par>
                                <p:cTn id="15" presetID="14" presetClass="entr" presetSubtype="1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500"/>
                                        <p:tgtEl>
                                          <p:spTgt spid="3">
                                            <p:txEl>
                                              <p:pRg st="2" end="2"/>
                                            </p:txEl>
                                          </p:spTgt>
                                        </p:tgtEl>
                                      </p:cBhvr>
                                    </p:animEffect>
                                  </p:childTnLst>
                                </p:cTn>
                              </p:par>
                              <p:par>
                                <p:cTn id="18" presetID="14" presetClass="entr" presetSubtype="10" fill="hold" grpId="0"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0" dur="500"/>
                                        <p:tgtEl>
                                          <p:spTgt spid="3">
                                            <p:txEl>
                                              <p:pRg st="3" end="3"/>
                                            </p:txEl>
                                          </p:spTgt>
                                        </p:tgtEl>
                                      </p:cBhvr>
                                    </p:animEffect>
                                  </p:childTnLst>
                                </p:cTn>
                              </p:par>
                              <p:par>
                                <p:cTn id="21" presetID="14" presetClass="entr" presetSubtype="10"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3" dur="500"/>
                                        <p:tgtEl>
                                          <p:spTgt spid="3">
                                            <p:txEl>
                                              <p:pRg st="4" end="4"/>
                                            </p:txEl>
                                          </p:spTgt>
                                        </p:tgtEl>
                                      </p:cBhvr>
                                    </p:animEffect>
                                  </p:childTnLst>
                                </p:cTn>
                              </p:par>
                              <p:par>
                                <p:cTn id="24" presetID="14" presetClass="entr" presetSubtype="10" fill="hold" grpId="0"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randombar(horizontal)">
                                      <p:cBhvr>
                                        <p:cTn id="26" dur="500"/>
                                        <p:tgtEl>
                                          <p:spTgt spid="3">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6" presetClass="entr" presetSubtype="0" fill="hold" nodeType="clickEffect">
                                  <p:stCondLst>
                                    <p:cond delay="0"/>
                                  </p:stCondLst>
                                  <p:childTnLst>
                                    <p:set>
                                      <p:cBhvr>
                                        <p:cTn id="30" dur="1" fill="hold">
                                          <p:stCondLst>
                                            <p:cond delay="0"/>
                                          </p:stCondLst>
                                        </p:cTn>
                                        <p:tgtEl>
                                          <p:spTgt spid="8195"/>
                                        </p:tgtEl>
                                        <p:attrNameLst>
                                          <p:attrName>style.visibility</p:attrName>
                                        </p:attrNameLst>
                                      </p:cBhvr>
                                      <p:to>
                                        <p:strVal val="visible"/>
                                      </p:to>
                                    </p:set>
                                    <p:animEffect transition="in" filter="wipe(down)">
                                      <p:cBhvr>
                                        <p:cTn id="31" dur="580">
                                          <p:stCondLst>
                                            <p:cond delay="0"/>
                                          </p:stCondLst>
                                        </p:cTn>
                                        <p:tgtEl>
                                          <p:spTgt spid="8195"/>
                                        </p:tgtEl>
                                      </p:cBhvr>
                                    </p:animEffect>
                                    <p:anim calcmode="lin" valueType="num">
                                      <p:cBhvr>
                                        <p:cTn id="32" dur="1822" tmFilter="0,0; 0.14,0.36; 0.43,0.73; 0.71,0.91; 1.0,1.0">
                                          <p:stCondLst>
                                            <p:cond delay="0"/>
                                          </p:stCondLst>
                                        </p:cTn>
                                        <p:tgtEl>
                                          <p:spTgt spid="8195"/>
                                        </p:tgtEl>
                                        <p:attrNameLst>
                                          <p:attrName>ppt_x</p:attrName>
                                        </p:attrNameLst>
                                      </p:cBhvr>
                                      <p:tavLst>
                                        <p:tav tm="0">
                                          <p:val>
                                            <p:strVal val="#ppt_x-0.25"/>
                                          </p:val>
                                        </p:tav>
                                        <p:tav tm="100000">
                                          <p:val>
                                            <p:strVal val="#ppt_x"/>
                                          </p:val>
                                        </p:tav>
                                      </p:tavLst>
                                    </p:anim>
                                    <p:anim calcmode="lin" valueType="num">
                                      <p:cBhvr>
                                        <p:cTn id="33" dur="664" tmFilter="0.0,0.0; 0.25,0.07; 0.50,0.2; 0.75,0.467; 1.0,1.0">
                                          <p:stCondLst>
                                            <p:cond delay="0"/>
                                          </p:stCondLst>
                                        </p:cTn>
                                        <p:tgtEl>
                                          <p:spTgt spid="8195"/>
                                        </p:tgtEl>
                                        <p:attrNameLst>
                                          <p:attrName>ppt_y</p:attrName>
                                        </p:attrNameLst>
                                      </p:cBhvr>
                                      <p:tavLst>
                                        <p:tav tm="0" fmla="#ppt_y-sin(pi*$)/3">
                                          <p:val>
                                            <p:fltVal val="0.5"/>
                                          </p:val>
                                        </p:tav>
                                        <p:tav tm="100000">
                                          <p:val>
                                            <p:fltVal val="1"/>
                                          </p:val>
                                        </p:tav>
                                      </p:tavLst>
                                    </p:anim>
                                    <p:anim calcmode="lin" valueType="num">
                                      <p:cBhvr>
                                        <p:cTn id="34" dur="664" tmFilter="0, 0; 0.125,0.2665; 0.25,0.4; 0.375,0.465; 0.5,0.5;  0.625,0.535; 0.75,0.6; 0.875,0.7335; 1,1">
                                          <p:stCondLst>
                                            <p:cond delay="664"/>
                                          </p:stCondLst>
                                        </p:cTn>
                                        <p:tgtEl>
                                          <p:spTgt spid="8195"/>
                                        </p:tgtEl>
                                        <p:attrNameLst>
                                          <p:attrName>ppt_y</p:attrName>
                                        </p:attrNameLst>
                                      </p:cBhvr>
                                      <p:tavLst>
                                        <p:tav tm="0" fmla="#ppt_y-sin(pi*$)/9">
                                          <p:val>
                                            <p:fltVal val="0"/>
                                          </p:val>
                                        </p:tav>
                                        <p:tav tm="100000">
                                          <p:val>
                                            <p:fltVal val="1"/>
                                          </p:val>
                                        </p:tav>
                                      </p:tavLst>
                                    </p:anim>
                                    <p:anim calcmode="lin" valueType="num">
                                      <p:cBhvr>
                                        <p:cTn id="35" dur="332" tmFilter="0, 0; 0.125,0.2665; 0.25,0.4; 0.375,0.465; 0.5,0.5;  0.625,0.535; 0.75,0.6; 0.875,0.7335; 1,1">
                                          <p:stCondLst>
                                            <p:cond delay="1324"/>
                                          </p:stCondLst>
                                        </p:cTn>
                                        <p:tgtEl>
                                          <p:spTgt spid="8195"/>
                                        </p:tgtEl>
                                        <p:attrNameLst>
                                          <p:attrName>ppt_y</p:attrName>
                                        </p:attrNameLst>
                                      </p:cBhvr>
                                      <p:tavLst>
                                        <p:tav tm="0" fmla="#ppt_y-sin(pi*$)/27">
                                          <p:val>
                                            <p:fltVal val="0"/>
                                          </p:val>
                                        </p:tav>
                                        <p:tav tm="100000">
                                          <p:val>
                                            <p:fltVal val="1"/>
                                          </p:val>
                                        </p:tav>
                                      </p:tavLst>
                                    </p:anim>
                                    <p:anim calcmode="lin" valueType="num">
                                      <p:cBhvr>
                                        <p:cTn id="36" dur="164" tmFilter="0, 0; 0.125,0.2665; 0.25,0.4; 0.375,0.465; 0.5,0.5;  0.625,0.535; 0.75,0.6; 0.875,0.7335; 1,1">
                                          <p:stCondLst>
                                            <p:cond delay="1656"/>
                                          </p:stCondLst>
                                        </p:cTn>
                                        <p:tgtEl>
                                          <p:spTgt spid="8195"/>
                                        </p:tgtEl>
                                        <p:attrNameLst>
                                          <p:attrName>ppt_y</p:attrName>
                                        </p:attrNameLst>
                                      </p:cBhvr>
                                      <p:tavLst>
                                        <p:tav tm="0" fmla="#ppt_y-sin(pi*$)/81">
                                          <p:val>
                                            <p:fltVal val="0"/>
                                          </p:val>
                                        </p:tav>
                                        <p:tav tm="100000">
                                          <p:val>
                                            <p:fltVal val="1"/>
                                          </p:val>
                                        </p:tav>
                                      </p:tavLst>
                                    </p:anim>
                                    <p:animScale>
                                      <p:cBhvr>
                                        <p:cTn id="37" dur="26">
                                          <p:stCondLst>
                                            <p:cond delay="650"/>
                                          </p:stCondLst>
                                        </p:cTn>
                                        <p:tgtEl>
                                          <p:spTgt spid="8195"/>
                                        </p:tgtEl>
                                      </p:cBhvr>
                                      <p:to x="100000" y="60000"/>
                                    </p:animScale>
                                    <p:animScale>
                                      <p:cBhvr>
                                        <p:cTn id="38" dur="166" decel="50000">
                                          <p:stCondLst>
                                            <p:cond delay="676"/>
                                          </p:stCondLst>
                                        </p:cTn>
                                        <p:tgtEl>
                                          <p:spTgt spid="8195"/>
                                        </p:tgtEl>
                                      </p:cBhvr>
                                      <p:to x="100000" y="100000"/>
                                    </p:animScale>
                                    <p:animScale>
                                      <p:cBhvr>
                                        <p:cTn id="39" dur="26">
                                          <p:stCondLst>
                                            <p:cond delay="1312"/>
                                          </p:stCondLst>
                                        </p:cTn>
                                        <p:tgtEl>
                                          <p:spTgt spid="8195"/>
                                        </p:tgtEl>
                                      </p:cBhvr>
                                      <p:to x="100000" y="80000"/>
                                    </p:animScale>
                                    <p:animScale>
                                      <p:cBhvr>
                                        <p:cTn id="40" dur="166" decel="50000">
                                          <p:stCondLst>
                                            <p:cond delay="1338"/>
                                          </p:stCondLst>
                                        </p:cTn>
                                        <p:tgtEl>
                                          <p:spTgt spid="8195"/>
                                        </p:tgtEl>
                                      </p:cBhvr>
                                      <p:to x="100000" y="100000"/>
                                    </p:animScale>
                                    <p:animScale>
                                      <p:cBhvr>
                                        <p:cTn id="41" dur="26">
                                          <p:stCondLst>
                                            <p:cond delay="1642"/>
                                          </p:stCondLst>
                                        </p:cTn>
                                        <p:tgtEl>
                                          <p:spTgt spid="8195"/>
                                        </p:tgtEl>
                                      </p:cBhvr>
                                      <p:to x="100000" y="90000"/>
                                    </p:animScale>
                                    <p:animScale>
                                      <p:cBhvr>
                                        <p:cTn id="42" dur="166" decel="50000">
                                          <p:stCondLst>
                                            <p:cond delay="1668"/>
                                          </p:stCondLst>
                                        </p:cTn>
                                        <p:tgtEl>
                                          <p:spTgt spid="8195"/>
                                        </p:tgtEl>
                                      </p:cBhvr>
                                      <p:to x="100000" y="100000"/>
                                    </p:animScale>
                                    <p:animScale>
                                      <p:cBhvr>
                                        <p:cTn id="43" dur="26">
                                          <p:stCondLst>
                                            <p:cond delay="1808"/>
                                          </p:stCondLst>
                                        </p:cTn>
                                        <p:tgtEl>
                                          <p:spTgt spid="8195"/>
                                        </p:tgtEl>
                                      </p:cBhvr>
                                      <p:to x="100000" y="95000"/>
                                    </p:animScale>
                                    <p:animScale>
                                      <p:cBhvr>
                                        <p:cTn id="44" dur="166" decel="50000">
                                          <p:stCondLst>
                                            <p:cond delay="1834"/>
                                          </p:stCondLst>
                                        </p:cTn>
                                        <p:tgtEl>
                                          <p:spTgt spid="8195"/>
                                        </p:tgtEl>
                                      </p:cBhvr>
                                      <p:to x="100000" y="100000"/>
                                    </p:animScale>
                                  </p:childTnLst>
                                </p:cTn>
                              </p:par>
                            </p:childTnLst>
                          </p:cTn>
                        </p:par>
                      </p:childTnLst>
                    </p:cTn>
                  </p:par>
                  <p:par>
                    <p:cTn id="45" fill="hold">
                      <p:stCondLst>
                        <p:cond delay="indefinite"/>
                      </p:stCondLst>
                      <p:childTnLst>
                        <p:par>
                          <p:cTn id="46" fill="hold">
                            <p:stCondLst>
                              <p:cond delay="0"/>
                            </p:stCondLst>
                            <p:childTnLst>
                              <p:par>
                                <p:cTn id="47" presetID="31" presetClass="entr" presetSubtype="0" fill="hold" nodeType="clickEffect">
                                  <p:stCondLst>
                                    <p:cond delay="0"/>
                                  </p:stCondLst>
                                  <p:childTnLst>
                                    <p:set>
                                      <p:cBhvr>
                                        <p:cTn id="48" dur="1" fill="hold">
                                          <p:stCondLst>
                                            <p:cond delay="0"/>
                                          </p:stCondLst>
                                        </p:cTn>
                                        <p:tgtEl>
                                          <p:spTgt spid="8194"/>
                                        </p:tgtEl>
                                        <p:attrNameLst>
                                          <p:attrName>style.visibility</p:attrName>
                                        </p:attrNameLst>
                                      </p:cBhvr>
                                      <p:to>
                                        <p:strVal val="visible"/>
                                      </p:to>
                                    </p:set>
                                    <p:anim calcmode="lin" valueType="num">
                                      <p:cBhvr>
                                        <p:cTn id="49" dur="1000" fill="hold"/>
                                        <p:tgtEl>
                                          <p:spTgt spid="8194"/>
                                        </p:tgtEl>
                                        <p:attrNameLst>
                                          <p:attrName>ppt_w</p:attrName>
                                        </p:attrNameLst>
                                      </p:cBhvr>
                                      <p:tavLst>
                                        <p:tav tm="0">
                                          <p:val>
                                            <p:fltVal val="0"/>
                                          </p:val>
                                        </p:tav>
                                        <p:tav tm="100000">
                                          <p:val>
                                            <p:strVal val="#ppt_w"/>
                                          </p:val>
                                        </p:tav>
                                      </p:tavLst>
                                    </p:anim>
                                    <p:anim calcmode="lin" valueType="num">
                                      <p:cBhvr>
                                        <p:cTn id="50" dur="1000" fill="hold"/>
                                        <p:tgtEl>
                                          <p:spTgt spid="8194"/>
                                        </p:tgtEl>
                                        <p:attrNameLst>
                                          <p:attrName>ppt_h</p:attrName>
                                        </p:attrNameLst>
                                      </p:cBhvr>
                                      <p:tavLst>
                                        <p:tav tm="0">
                                          <p:val>
                                            <p:fltVal val="0"/>
                                          </p:val>
                                        </p:tav>
                                        <p:tav tm="100000">
                                          <p:val>
                                            <p:strVal val="#ppt_h"/>
                                          </p:val>
                                        </p:tav>
                                      </p:tavLst>
                                    </p:anim>
                                    <p:anim calcmode="lin" valueType="num">
                                      <p:cBhvr>
                                        <p:cTn id="51" dur="1000" fill="hold"/>
                                        <p:tgtEl>
                                          <p:spTgt spid="8194"/>
                                        </p:tgtEl>
                                        <p:attrNameLst>
                                          <p:attrName>style.rotation</p:attrName>
                                        </p:attrNameLst>
                                      </p:cBhvr>
                                      <p:tavLst>
                                        <p:tav tm="0">
                                          <p:val>
                                            <p:fltVal val="90"/>
                                          </p:val>
                                        </p:tav>
                                        <p:tav tm="100000">
                                          <p:val>
                                            <p:fltVal val="0"/>
                                          </p:val>
                                        </p:tav>
                                      </p:tavLst>
                                    </p:anim>
                                    <p:animEffect transition="in" filter="fade">
                                      <p:cBhvr>
                                        <p:cTn id="52" dur="1000"/>
                                        <p:tgtEl>
                                          <p:spTgt spid="8194"/>
                                        </p:tgtEl>
                                      </p:cBhvr>
                                    </p:animEffect>
                                  </p:childTnLst>
                                </p:cTn>
                              </p:par>
                            </p:childTnLst>
                          </p:cTn>
                        </p:par>
                      </p:childTnLst>
                    </p:cTn>
                  </p:par>
                  <p:par>
                    <p:cTn id="53" fill="hold">
                      <p:stCondLst>
                        <p:cond delay="indefinite"/>
                      </p:stCondLst>
                      <p:childTnLst>
                        <p:par>
                          <p:cTn id="54" fill="hold">
                            <p:stCondLst>
                              <p:cond delay="0"/>
                            </p:stCondLst>
                            <p:childTnLst>
                              <p:par>
                                <p:cTn id="55" presetID="21" presetClass="entr" presetSubtype="1" fill="hold" nodeType="clickEffect">
                                  <p:stCondLst>
                                    <p:cond delay="0"/>
                                  </p:stCondLst>
                                  <p:childTnLst>
                                    <p:set>
                                      <p:cBhvr>
                                        <p:cTn id="56" dur="1" fill="hold">
                                          <p:stCondLst>
                                            <p:cond delay="0"/>
                                          </p:stCondLst>
                                        </p:cTn>
                                        <p:tgtEl>
                                          <p:spTgt spid="8196"/>
                                        </p:tgtEl>
                                        <p:attrNameLst>
                                          <p:attrName>style.visibility</p:attrName>
                                        </p:attrNameLst>
                                      </p:cBhvr>
                                      <p:to>
                                        <p:strVal val="visible"/>
                                      </p:to>
                                    </p:set>
                                    <p:animEffect transition="in" filter="wheel(1)">
                                      <p:cBhvr>
                                        <p:cTn id="57" dur="2000"/>
                                        <p:tgtEl>
                                          <p:spTgt spid="81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404664"/>
            <a:ext cx="8229600" cy="864096"/>
          </a:xfrm>
        </p:spPr>
        <p:txBody>
          <a:bodyPr/>
          <a:lstStyle/>
          <a:p>
            <a:pPr algn="ctr"/>
            <a:r>
              <a:rPr lang="he-IL" dirty="0" smtClean="0"/>
              <a:t>ואם פגעתי ברב שלי???</a:t>
            </a:r>
            <a:endParaRPr lang="he-IL" dirty="0"/>
          </a:p>
        </p:txBody>
      </p:sp>
      <p:sp>
        <p:nvSpPr>
          <p:cNvPr id="3" name="מציין מיקום תוכן 2"/>
          <p:cNvSpPr>
            <a:spLocks noGrp="1"/>
          </p:cNvSpPr>
          <p:nvPr>
            <p:ph idx="1"/>
          </p:nvPr>
        </p:nvSpPr>
        <p:spPr>
          <a:xfrm>
            <a:off x="457200" y="1412776"/>
            <a:ext cx="8229600" cy="4911824"/>
          </a:xfrm>
        </p:spPr>
        <p:txBody>
          <a:bodyPr/>
          <a:lstStyle/>
          <a:p>
            <a:pPr marL="0" indent="0" algn="just">
              <a:buNone/>
            </a:pPr>
            <a:r>
              <a:rPr lang="he-IL" sz="4000" dirty="0">
                <a:latin typeface="Times New Roman"/>
                <a:ea typeface="Times New Roman"/>
              </a:rPr>
              <a:t>הולך ובא אפילו אלף פעמים עד </a:t>
            </a:r>
            <a:r>
              <a:rPr lang="he-IL" sz="4000" dirty="0" smtClean="0">
                <a:latin typeface="Times New Roman"/>
                <a:ea typeface="Times New Roman"/>
              </a:rPr>
              <a:t>שימחל </a:t>
            </a:r>
            <a:r>
              <a:rPr lang="he-IL" sz="4000" dirty="0">
                <a:latin typeface="Times New Roman"/>
                <a:ea typeface="Times New Roman"/>
              </a:rPr>
              <a:t>לו. </a:t>
            </a:r>
            <a:endParaRPr lang="he-IL" sz="4000" dirty="0" smtClean="0">
              <a:latin typeface="Times New Roman"/>
              <a:ea typeface="Times New Roman"/>
            </a:endParaRPr>
          </a:p>
          <a:p>
            <a:pPr marL="0" indent="0" algn="just">
              <a:buNone/>
            </a:pPr>
            <a:endParaRPr lang="en-US" sz="4000" dirty="0">
              <a:latin typeface="Times New Roman"/>
              <a:ea typeface="Times New Roman"/>
            </a:endParaRPr>
          </a:p>
          <a:p>
            <a:pPr marL="0" indent="0">
              <a:buNone/>
            </a:pPr>
            <a:endParaRPr lang="he-IL" dirty="0"/>
          </a:p>
        </p:txBody>
      </p:sp>
      <p:pic>
        <p:nvPicPr>
          <p:cNvPr id="9219" name="Picture 3" descr="C:\Users\sarit\Google Drive\דמויות שעועית\HELPUP.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99992" y="2780928"/>
            <a:ext cx="2460873" cy="36393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98163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404664"/>
            <a:ext cx="8229600" cy="864096"/>
          </a:xfrm>
        </p:spPr>
        <p:txBody>
          <a:bodyPr/>
          <a:lstStyle/>
          <a:p>
            <a:pPr algn="r"/>
            <a:r>
              <a:rPr lang="he-IL" dirty="0" smtClean="0"/>
              <a:t>התשובה עפ"י הרב קוק</a:t>
            </a:r>
            <a:endParaRPr lang="he-IL" dirty="0"/>
          </a:p>
        </p:txBody>
      </p:sp>
      <p:sp>
        <p:nvSpPr>
          <p:cNvPr id="3" name="מציין מיקום תוכן 2"/>
          <p:cNvSpPr>
            <a:spLocks noGrp="1"/>
          </p:cNvSpPr>
          <p:nvPr>
            <p:ph idx="1"/>
          </p:nvPr>
        </p:nvSpPr>
        <p:spPr>
          <a:xfrm>
            <a:off x="457200" y="1412776"/>
            <a:ext cx="8229600" cy="4911824"/>
          </a:xfrm>
        </p:spPr>
        <p:txBody>
          <a:bodyPr/>
          <a:lstStyle/>
          <a:p>
            <a:pPr marL="0" indent="0" algn="just">
              <a:lnSpc>
                <a:spcPct val="150000"/>
              </a:lnSpc>
              <a:buNone/>
            </a:pPr>
            <a:r>
              <a:rPr lang="he-IL" sz="2800" dirty="0">
                <a:latin typeface="Times New Roman"/>
                <a:ea typeface="Times New Roman"/>
              </a:rPr>
              <a:t>"התשובה במהותה אינה קשורה לעבירות", אלא לשיבה של האדם אל עצמו ובעצם אל אלוקיו. </a:t>
            </a:r>
            <a:r>
              <a:rPr lang="he-IL" sz="2800" dirty="0">
                <a:solidFill>
                  <a:srgbClr val="000000"/>
                </a:solidFill>
                <a:latin typeface="Narkisim"/>
                <a:ea typeface="Times New Roman"/>
              </a:rPr>
              <a:t>. תשובה היא הרצון התמידי לתקן ולהתקדם, ובכך לבטא את המהות </a:t>
            </a:r>
            <a:r>
              <a:rPr lang="he-IL" sz="2800" dirty="0" err="1">
                <a:solidFill>
                  <a:srgbClr val="000000"/>
                </a:solidFill>
                <a:latin typeface="Narkisim"/>
                <a:ea typeface="Times New Roman"/>
              </a:rPr>
              <a:t>האמיתית</a:t>
            </a:r>
            <a:r>
              <a:rPr lang="he-IL" sz="2800" dirty="0">
                <a:solidFill>
                  <a:srgbClr val="000000"/>
                </a:solidFill>
                <a:latin typeface="Narkisim"/>
                <a:ea typeface="Times New Roman"/>
              </a:rPr>
              <a:t> של האדם: "אשר עשה האלוקים את האדם ישר" (קהלת ז, </a:t>
            </a:r>
            <a:r>
              <a:rPr lang="he-IL" sz="2800" dirty="0" err="1">
                <a:solidFill>
                  <a:srgbClr val="000000"/>
                </a:solidFill>
                <a:latin typeface="Narkisim"/>
                <a:ea typeface="Times New Roman"/>
              </a:rPr>
              <a:t>כט</a:t>
            </a:r>
            <a:r>
              <a:rPr lang="he-IL" sz="2800" dirty="0">
                <a:solidFill>
                  <a:srgbClr val="000000"/>
                </a:solidFill>
                <a:latin typeface="Narkisim"/>
                <a:ea typeface="Times New Roman"/>
              </a:rPr>
              <a:t>). התשובה היא חתירה לאותה נקודת התחלה ראשונית. </a:t>
            </a:r>
            <a:r>
              <a:rPr lang="he-IL" sz="2800" dirty="0">
                <a:latin typeface="Times New Roman"/>
                <a:ea typeface="Times New Roman"/>
              </a:rPr>
              <a:t>היא שינוי בתודעה ובהתנהלות האישית. </a:t>
            </a:r>
            <a:endParaRPr lang="en-US" sz="2800" dirty="0">
              <a:latin typeface="Times New Roman"/>
              <a:ea typeface="Times New Roman"/>
              <a:cs typeface="David"/>
            </a:endParaRPr>
          </a:p>
          <a:p>
            <a:pPr marL="0" indent="0">
              <a:buNone/>
            </a:pPr>
            <a:endParaRPr lang="he-IL"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3648" y="332656"/>
            <a:ext cx="866775" cy="11715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45"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51720" y="4653136"/>
            <a:ext cx="2664296" cy="1987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93218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552203"/>
            <a:ext cx="885825" cy="1228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כותרת 1"/>
          <p:cNvSpPr>
            <a:spLocks noGrp="1"/>
          </p:cNvSpPr>
          <p:nvPr>
            <p:ph type="title"/>
          </p:nvPr>
        </p:nvSpPr>
        <p:spPr/>
        <p:txBody>
          <a:bodyPr/>
          <a:lstStyle/>
          <a:p>
            <a:pPr algn="r"/>
            <a:r>
              <a:rPr lang="he-IL" dirty="0" smtClean="0"/>
              <a:t>התשובה </a:t>
            </a:r>
            <a:r>
              <a:rPr lang="he-IL" dirty="0"/>
              <a:t>עפ"י הרב עדין </a:t>
            </a:r>
            <a:r>
              <a:rPr lang="he-IL" dirty="0" err="1" smtClean="0"/>
              <a:t>שטיינזלץ</a:t>
            </a:r>
            <a:r>
              <a:rPr lang="he-IL" dirty="0" smtClean="0"/>
              <a:t> </a:t>
            </a:r>
            <a:endParaRPr lang="he-IL" dirty="0"/>
          </a:p>
        </p:txBody>
      </p:sp>
      <p:sp>
        <p:nvSpPr>
          <p:cNvPr id="3" name="מציין מיקום תוכן 2"/>
          <p:cNvSpPr>
            <a:spLocks noGrp="1"/>
          </p:cNvSpPr>
          <p:nvPr>
            <p:ph idx="1"/>
          </p:nvPr>
        </p:nvSpPr>
        <p:spPr/>
        <p:txBody>
          <a:bodyPr>
            <a:normAutofit fontScale="92500" lnSpcReduction="20000"/>
          </a:bodyPr>
          <a:lstStyle/>
          <a:p>
            <a:pPr marL="0" indent="0">
              <a:buNone/>
            </a:pPr>
            <a:endParaRPr lang="he-IL" sz="2800" dirty="0" smtClean="0">
              <a:solidFill>
                <a:srgbClr val="000000"/>
              </a:solidFill>
              <a:latin typeface="Narkisim"/>
              <a:ea typeface="Times New Roman"/>
            </a:endParaRPr>
          </a:p>
          <a:p>
            <a:pPr marL="0" indent="0">
              <a:buNone/>
            </a:pPr>
            <a:endParaRPr lang="he-IL" sz="2800" dirty="0">
              <a:solidFill>
                <a:srgbClr val="000000"/>
              </a:solidFill>
              <a:latin typeface="Narkisim"/>
              <a:ea typeface="Times New Roman"/>
            </a:endParaRPr>
          </a:p>
          <a:p>
            <a:pPr marL="0" indent="0">
              <a:buNone/>
            </a:pPr>
            <a:r>
              <a:rPr lang="he-IL" sz="2800" dirty="0" smtClean="0">
                <a:solidFill>
                  <a:srgbClr val="000000"/>
                </a:solidFill>
                <a:latin typeface="Narkisim"/>
                <a:ea typeface="Times New Roman"/>
              </a:rPr>
              <a:t>התשובה </a:t>
            </a:r>
            <a:r>
              <a:rPr lang="he-IL" sz="2800" dirty="0">
                <a:solidFill>
                  <a:srgbClr val="000000"/>
                </a:solidFill>
                <a:latin typeface="Narkisim"/>
                <a:ea typeface="Times New Roman"/>
              </a:rPr>
              <a:t>במהותה אינה קשורה לעבירות. למושג יש גם משמעות של חזרה, שיבה אל המקום, שיבה הביתה</a:t>
            </a:r>
            <a:r>
              <a:rPr lang="he-IL" sz="2800" dirty="0" smtClean="0">
                <a:solidFill>
                  <a:srgbClr val="000000"/>
                </a:solidFill>
                <a:latin typeface="Narkisim"/>
                <a:ea typeface="Times New Roman"/>
              </a:rPr>
              <a:t>.</a:t>
            </a:r>
          </a:p>
          <a:p>
            <a:pPr marL="0" indent="0">
              <a:buNone/>
            </a:pPr>
            <a:endParaRPr lang="he-IL" sz="2800" dirty="0" smtClean="0">
              <a:solidFill>
                <a:srgbClr val="000000"/>
              </a:solidFill>
              <a:latin typeface="Narkisim"/>
              <a:ea typeface="Times New Roman"/>
            </a:endParaRPr>
          </a:p>
          <a:p>
            <a:pPr marL="0" indent="0">
              <a:buNone/>
            </a:pPr>
            <a:r>
              <a:rPr lang="he-IL" sz="2800" dirty="0">
                <a:solidFill>
                  <a:srgbClr val="000000"/>
                </a:solidFill>
                <a:latin typeface="Narkisim"/>
                <a:ea typeface="Times New Roman"/>
              </a:rPr>
              <a:t>התשובה, הקיימת מראש מקדם, מלפני היות עולם, היא השיבה או הפנייה אל הקב"ה.... התשובה היא בראש ובראשונה "שובו אלי" (זכריה א, ג), בלי קשר לשאלה האם נעברה עבירה או לא</a:t>
            </a:r>
            <a:r>
              <a:rPr lang="he-IL" sz="2800" dirty="0" smtClean="0">
                <a:solidFill>
                  <a:srgbClr val="000000"/>
                </a:solidFill>
                <a:latin typeface="Narkisim"/>
                <a:ea typeface="Times New Roman"/>
              </a:rPr>
              <a:t>...</a:t>
            </a:r>
          </a:p>
          <a:p>
            <a:pPr marL="0" indent="0" algn="just">
              <a:lnSpc>
                <a:spcPct val="150000"/>
              </a:lnSpc>
              <a:buNone/>
            </a:pPr>
            <a:r>
              <a:rPr lang="he-IL" sz="2800" dirty="0">
                <a:latin typeface="Times New Roman"/>
                <a:ea typeface="Times New Roman"/>
              </a:rPr>
              <a:t>בחטאיו האדם התרחק מה' ומעצמו (חטא מלשון החטאה והתרחקות), ובתשובה – האדם שב ומתקרב לאלוקיו.</a:t>
            </a:r>
            <a:endParaRPr lang="en-US" sz="2800" dirty="0">
              <a:latin typeface="Times New Roman"/>
              <a:ea typeface="Times New Roman"/>
              <a:cs typeface="David"/>
            </a:endParaRPr>
          </a:p>
          <a:p>
            <a:pPr marL="0" indent="0">
              <a:buNone/>
            </a:pPr>
            <a:endParaRPr lang="he-IL" dirty="0"/>
          </a:p>
        </p:txBody>
      </p:sp>
      <p:pic>
        <p:nvPicPr>
          <p:cNvPr id="1126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1840" y="3068960"/>
            <a:ext cx="795274" cy="8640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42595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Autofit/>
          </a:bodyPr>
          <a:lstStyle/>
          <a:p>
            <a:pPr lvl="0" algn="r">
              <a:spcBef>
                <a:spcPct val="20000"/>
              </a:spcBef>
            </a:pPr>
            <a:r>
              <a:rPr lang="he-IL" sz="3200" dirty="0">
                <a:solidFill>
                  <a:srgbClr val="000000"/>
                </a:solidFill>
                <a:latin typeface="Narkisim"/>
                <a:ea typeface="Times New Roman"/>
                <a:cs typeface="David"/>
              </a:rPr>
              <a:t>מה ההבדל בין התשובה שתיאר הרמב"ם לבין ה'תשובה הראשית' של </a:t>
            </a:r>
            <a:r>
              <a:rPr lang="he-IL" sz="3200" dirty="0" err="1">
                <a:solidFill>
                  <a:srgbClr val="000000"/>
                </a:solidFill>
                <a:latin typeface="Narkisim"/>
                <a:ea typeface="Times New Roman"/>
                <a:cs typeface="David"/>
              </a:rPr>
              <a:t>הראי"ה</a:t>
            </a:r>
            <a:r>
              <a:rPr lang="he-IL" sz="3200" dirty="0">
                <a:solidFill>
                  <a:srgbClr val="000000"/>
                </a:solidFill>
                <a:latin typeface="Narkisim"/>
                <a:ea typeface="Times New Roman"/>
                <a:cs typeface="David"/>
              </a:rPr>
              <a:t> קוק?</a:t>
            </a:r>
            <a:r>
              <a:rPr lang="he-IL" sz="3200" dirty="0">
                <a:solidFill>
                  <a:prstClr val="black"/>
                </a:solidFill>
                <a:latin typeface="Constantia"/>
                <a:ea typeface="+mn-ea"/>
                <a:cs typeface="David"/>
              </a:rPr>
              <a:t/>
            </a:r>
            <a:br>
              <a:rPr lang="he-IL" sz="3200" dirty="0">
                <a:solidFill>
                  <a:prstClr val="black"/>
                </a:solidFill>
                <a:latin typeface="Constantia"/>
                <a:ea typeface="+mn-ea"/>
                <a:cs typeface="David"/>
              </a:rPr>
            </a:br>
            <a:endParaRPr lang="he-IL" sz="3200" dirty="0"/>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588224" y="1626549"/>
            <a:ext cx="1584176" cy="212873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19672" y="1649737"/>
            <a:ext cx="1512168" cy="20448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חץ למטה 4"/>
          <p:cNvSpPr/>
          <p:nvPr/>
        </p:nvSpPr>
        <p:spPr>
          <a:xfrm>
            <a:off x="7090650" y="3861048"/>
            <a:ext cx="720080" cy="1080120"/>
          </a:xfrm>
          <a:prstGeom prst="down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pic>
        <p:nvPicPr>
          <p:cNvPr id="205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85231" y="3825155"/>
            <a:ext cx="781050" cy="1116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3"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7581" y="5589240"/>
            <a:ext cx="3816350" cy="371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4"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508104" y="5085184"/>
            <a:ext cx="2951163" cy="371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Box 7"/>
          <p:cNvSpPr txBox="1"/>
          <p:nvPr/>
        </p:nvSpPr>
        <p:spPr>
          <a:xfrm>
            <a:off x="5724128" y="5085184"/>
            <a:ext cx="3024336" cy="830997"/>
          </a:xfrm>
          <a:prstGeom prst="rect">
            <a:avLst/>
          </a:prstGeom>
          <a:noFill/>
          <a:ln w="38100" cmpd="sng">
            <a:solidFill>
              <a:schemeClr val="tx2">
                <a:alpha val="61000"/>
              </a:schemeClr>
            </a:solidFill>
          </a:ln>
          <a:effectLst>
            <a:glow rad="381000">
              <a:schemeClr val="accent1">
                <a:alpha val="40000"/>
              </a:schemeClr>
            </a:glow>
          </a:effectLst>
        </p:spPr>
        <p:txBody>
          <a:bodyPr wrap="square" rtlCol="1">
            <a:spAutoFit/>
          </a:bodyPr>
          <a:lstStyle/>
          <a:p>
            <a:r>
              <a:rPr lang="he-IL" sz="2400" dirty="0">
                <a:latin typeface="Times New Roman"/>
                <a:ea typeface="Times New Roman"/>
              </a:rPr>
              <a:t>התשובה היא תיקון החטא </a:t>
            </a:r>
            <a:endParaRPr lang="he-IL" sz="2400" dirty="0"/>
          </a:p>
        </p:txBody>
      </p:sp>
      <p:sp>
        <p:nvSpPr>
          <p:cNvPr id="9" name="TextBox 8"/>
          <p:cNvSpPr txBox="1"/>
          <p:nvPr/>
        </p:nvSpPr>
        <p:spPr>
          <a:xfrm>
            <a:off x="467581" y="5157192"/>
            <a:ext cx="3528355" cy="1200329"/>
          </a:xfrm>
          <a:prstGeom prst="rect">
            <a:avLst/>
          </a:prstGeom>
          <a:noFill/>
          <a:ln w="38100">
            <a:solidFill>
              <a:schemeClr val="tx2"/>
            </a:solidFill>
          </a:ln>
          <a:effectLst>
            <a:glow rad="469900">
              <a:schemeClr val="accent1">
                <a:alpha val="40000"/>
              </a:schemeClr>
            </a:glow>
          </a:effectLst>
        </p:spPr>
        <p:txBody>
          <a:bodyPr wrap="square" rtlCol="1">
            <a:spAutoFit/>
          </a:bodyPr>
          <a:lstStyle/>
          <a:p>
            <a:pPr marL="228600">
              <a:lnSpc>
                <a:spcPct val="150000"/>
              </a:lnSpc>
            </a:pPr>
            <a:r>
              <a:rPr lang="he-IL" sz="2400" dirty="0">
                <a:latin typeface="Times New Roman"/>
                <a:ea typeface="Times New Roman"/>
              </a:rPr>
              <a:t>שיבה של האדם אל עצמו ובעצם אל אלוקיו</a:t>
            </a:r>
            <a:r>
              <a:rPr lang="he-IL" dirty="0">
                <a:latin typeface="Times New Roman"/>
                <a:ea typeface="Times New Roman"/>
              </a:rPr>
              <a:t>.</a:t>
            </a:r>
            <a:endParaRPr lang="en-US" dirty="0">
              <a:effectLst/>
              <a:latin typeface="Times New Roman"/>
              <a:ea typeface="Times New Roman"/>
              <a:cs typeface="David"/>
            </a:endParaRPr>
          </a:p>
        </p:txBody>
      </p:sp>
    </p:spTree>
    <p:extLst>
      <p:ext uri="{BB962C8B-B14F-4D97-AF65-F5344CB8AC3E}">
        <p14:creationId xmlns:p14="http://schemas.microsoft.com/office/powerpoint/2010/main" val="4262294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31" presetClass="entr" presetSubtype="0" fill="hold" nodeType="afterEffect">
                                  <p:stCondLst>
                                    <p:cond delay="0"/>
                                  </p:stCondLst>
                                  <p:childTnLst>
                                    <p:set>
                                      <p:cBhvr>
                                        <p:cTn id="11" dur="1" fill="hold">
                                          <p:stCondLst>
                                            <p:cond delay="0"/>
                                          </p:stCondLst>
                                        </p:cTn>
                                        <p:tgtEl>
                                          <p:spTgt spid="2050"/>
                                        </p:tgtEl>
                                        <p:attrNameLst>
                                          <p:attrName>style.visibility</p:attrName>
                                        </p:attrNameLst>
                                      </p:cBhvr>
                                      <p:to>
                                        <p:strVal val="visible"/>
                                      </p:to>
                                    </p:set>
                                    <p:anim calcmode="lin" valueType="num">
                                      <p:cBhvr>
                                        <p:cTn id="12" dur="1000" fill="hold"/>
                                        <p:tgtEl>
                                          <p:spTgt spid="2050"/>
                                        </p:tgtEl>
                                        <p:attrNameLst>
                                          <p:attrName>ppt_w</p:attrName>
                                        </p:attrNameLst>
                                      </p:cBhvr>
                                      <p:tavLst>
                                        <p:tav tm="0">
                                          <p:val>
                                            <p:fltVal val="0"/>
                                          </p:val>
                                        </p:tav>
                                        <p:tav tm="100000">
                                          <p:val>
                                            <p:strVal val="#ppt_w"/>
                                          </p:val>
                                        </p:tav>
                                      </p:tavLst>
                                    </p:anim>
                                    <p:anim calcmode="lin" valueType="num">
                                      <p:cBhvr>
                                        <p:cTn id="13" dur="1000" fill="hold"/>
                                        <p:tgtEl>
                                          <p:spTgt spid="2050"/>
                                        </p:tgtEl>
                                        <p:attrNameLst>
                                          <p:attrName>ppt_h</p:attrName>
                                        </p:attrNameLst>
                                      </p:cBhvr>
                                      <p:tavLst>
                                        <p:tav tm="0">
                                          <p:val>
                                            <p:fltVal val="0"/>
                                          </p:val>
                                        </p:tav>
                                        <p:tav tm="100000">
                                          <p:val>
                                            <p:strVal val="#ppt_h"/>
                                          </p:val>
                                        </p:tav>
                                      </p:tavLst>
                                    </p:anim>
                                    <p:anim calcmode="lin" valueType="num">
                                      <p:cBhvr>
                                        <p:cTn id="14" dur="1000" fill="hold"/>
                                        <p:tgtEl>
                                          <p:spTgt spid="2050"/>
                                        </p:tgtEl>
                                        <p:attrNameLst>
                                          <p:attrName>style.rotation</p:attrName>
                                        </p:attrNameLst>
                                      </p:cBhvr>
                                      <p:tavLst>
                                        <p:tav tm="0">
                                          <p:val>
                                            <p:fltVal val="90"/>
                                          </p:val>
                                        </p:tav>
                                        <p:tav tm="100000">
                                          <p:val>
                                            <p:fltVal val="0"/>
                                          </p:val>
                                        </p:tav>
                                      </p:tavLst>
                                    </p:anim>
                                    <p:animEffect transition="in" filter="fade">
                                      <p:cBhvr>
                                        <p:cTn id="15" dur="1000"/>
                                        <p:tgtEl>
                                          <p:spTgt spid="2050"/>
                                        </p:tgtEl>
                                      </p:cBhvr>
                                    </p:animEffect>
                                  </p:childTnLst>
                                </p:cTn>
                              </p:par>
                            </p:childTnLst>
                          </p:cTn>
                        </p:par>
                        <p:par>
                          <p:cTn id="16" fill="hold">
                            <p:stCondLst>
                              <p:cond delay="1500"/>
                            </p:stCondLst>
                            <p:childTnLst>
                              <p:par>
                                <p:cTn id="17" presetID="31" presetClass="entr" presetSubtype="0" fill="hold" nodeType="afterEffect">
                                  <p:stCondLst>
                                    <p:cond delay="0"/>
                                  </p:stCondLst>
                                  <p:childTnLst>
                                    <p:set>
                                      <p:cBhvr>
                                        <p:cTn id="18" dur="1" fill="hold">
                                          <p:stCondLst>
                                            <p:cond delay="0"/>
                                          </p:stCondLst>
                                        </p:cTn>
                                        <p:tgtEl>
                                          <p:spTgt spid="2051"/>
                                        </p:tgtEl>
                                        <p:attrNameLst>
                                          <p:attrName>style.visibility</p:attrName>
                                        </p:attrNameLst>
                                      </p:cBhvr>
                                      <p:to>
                                        <p:strVal val="visible"/>
                                      </p:to>
                                    </p:set>
                                    <p:anim calcmode="lin" valueType="num">
                                      <p:cBhvr>
                                        <p:cTn id="19" dur="1000" fill="hold"/>
                                        <p:tgtEl>
                                          <p:spTgt spid="2051"/>
                                        </p:tgtEl>
                                        <p:attrNameLst>
                                          <p:attrName>ppt_w</p:attrName>
                                        </p:attrNameLst>
                                      </p:cBhvr>
                                      <p:tavLst>
                                        <p:tav tm="0">
                                          <p:val>
                                            <p:fltVal val="0"/>
                                          </p:val>
                                        </p:tav>
                                        <p:tav tm="100000">
                                          <p:val>
                                            <p:strVal val="#ppt_w"/>
                                          </p:val>
                                        </p:tav>
                                      </p:tavLst>
                                    </p:anim>
                                    <p:anim calcmode="lin" valueType="num">
                                      <p:cBhvr>
                                        <p:cTn id="20" dur="1000" fill="hold"/>
                                        <p:tgtEl>
                                          <p:spTgt spid="2051"/>
                                        </p:tgtEl>
                                        <p:attrNameLst>
                                          <p:attrName>ppt_h</p:attrName>
                                        </p:attrNameLst>
                                      </p:cBhvr>
                                      <p:tavLst>
                                        <p:tav tm="0">
                                          <p:val>
                                            <p:fltVal val="0"/>
                                          </p:val>
                                        </p:tav>
                                        <p:tav tm="100000">
                                          <p:val>
                                            <p:strVal val="#ppt_h"/>
                                          </p:val>
                                        </p:tav>
                                      </p:tavLst>
                                    </p:anim>
                                    <p:anim calcmode="lin" valueType="num">
                                      <p:cBhvr>
                                        <p:cTn id="21" dur="1000" fill="hold"/>
                                        <p:tgtEl>
                                          <p:spTgt spid="2051"/>
                                        </p:tgtEl>
                                        <p:attrNameLst>
                                          <p:attrName>style.rotation</p:attrName>
                                        </p:attrNameLst>
                                      </p:cBhvr>
                                      <p:tavLst>
                                        <p:tav tm="0">
                                          <p:val>
                                            <p:fltVal val="90"/>
                                          </p:val>
                                        </p:tav>
                                        <p:tav tm="100000">
                                          <p:val>
                                            <p:fltVal val="0"/>
                                          </p:val>
                                        </p:tav>
                                      </p:tavLst>
                                    </p:anim>
                                    <p:animEffect transition="in" filter="fade">
                                      <p:cBhvr>
                                        <p:cTn id="22" dur="1000"/>
                                        <p:tgtEl>
                                          <p:spTgt spid="2051"/>
                                        </p:tgtEl>
                                      </p:cBhvr>
                                    </p:animEffect>
                                  </p:childTnLst>
                                </p:cTn>
                              </p:par>
                            </p:childTnLst>
                          </p:cTn>
                        </p:par>
                      </p:childTnLst>
                    </p:cTn>
                  </p:par>
                  <p:par>
                    <p:cTn id="23" fill="hold">
                      <p:stCondLst>
                        <p:cond delay="indefinite"/>
                      </p:stCondLst>
                      <p:childTnLst>
                        <p:par>
                          <p:cTn id="24" fill="hold">
                            <p:stCondLst>
                              <p:cond delay="0"/>
                            </p:stCondLst>
                            <p:childTnLst>
                              <p:par>
                                <p:cTn id="25" presetID="26"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wipe(down)">
                                      <p:cBhvr>
                                        <p:cTn id="27" dur="580">
                                          <p:stCondLst>
                                            <p:cond delay="0"/>
                                          </p:stCondLst>
                                        </p:cTn>
                                        <p:tgtEl>
                                          <p:spTgt spid="8"/>
                                        </p:tgtEl>
                                      </p:cBhvr>
                                    </p:animEffect>
                                    <p:anim calcmode="lin" valueType="num">
                                      <p:cBhvr>
                                        <p:cTn id="28"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29"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30"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31"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32"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33" dur="26">
                                          <p:stCondLst>
                                            <p:cond delay="650"/>
                                          </p:stCondLst>
                                        </p:cTn>
                                        <p:tgtEl>
                                          <p:spTgt spid="8"/>
                                        </p:tgtEl>
                                      </p:cBhvr>
                                      <p:to x="100000" y="60000"/>
                                    </p:animScale>
                                    <p:animScale>
                                      <p:cBhvr>
                                        <p:cTn id="34" dur="166" decel="50000">
                                          <p:stCondLst>
                                            <p:cond delay="676"/>
                                          </p:stCondLst>
                                        </p:cTn>
                                        <p:tgtEl>
                                          <p:spTgt spid="8"/>
                                        </p:tgtEl>
                                      </p:cBhvr>
                                      <p:to x="100000" y="100000"/>
                                    </p:animScale>
                                    <p:animScale>
                                      <p:cBhvr>
                                        <p:cTn id="35" dur="26">
                                          <p:stCondLst>
                                            <p:cond delay="1312"/>
                                          </p:stCondLst>
                                        </p:cTn>
                                        <p:tgtEl>
                                          <p:spTgt spid="8"/>
                                        </p:tgtEl>
                                      </p:cBhvr>
                                      <p:to x="100000" y="80000"/>
                                    </p:animScale>
                                    <p:animScale>
                                      <p:cBhvr>
                                        <p:cTn id="36" dur="166" decel="50000">
                                          <p:stCondLst>
                                            <p:cond delay="1338"/>
                                          </p:stCondLst>
                                        </p:cTn>
                                        <p:tgtEl>
                                          <p:spTgt spid="8"/>
                                        </p:tgtEl>
                                      </p:cBhvr>
                                      <p:to x="100000" y="100000"/>
                                    </p:animScale>
                                    <p:animScale>
                                      <p:cBhvr>
                                        <p:cTn id="37" dur="26">
                                          <p:stCondLst>
                                            <p:cond delay="1642"/>
                                          </p:stCondLst>
                                        </p:cTn>
                                        <p:tgtEl>
                                          <p:spTgt spid="8"/>
                                        </p:tgtEl>
                                      </p:cBhvr>
                                      <p:to x="100000" y="90000"/>
                                    </p:animScale>
                                    <p:animScale>
                                      <p:cBhvr>
                                        <p:cTn id="38" dur="166" decel="50000">
                                          <p:stCondLst>
                                            <p:cond delay="1668"/>
                                          </p:stCondLst>
                                        </p:cTn>
                                        <p:tgtEl>
                                          <p:spTgt spid="8"/>
                                        </p:tgtEl>
                                      </p:cBhvr>
                                      <p:to x="100000" y="100000"/>
                                    </p:animScale>
                                    <p:animScale>
                                      <p:cBhvr>
                                        <p:cTn id="39" dur="26">
                                          <p:stCondLst>
                                            <p:cond delay="1808"/>
                                          </p:stCondLst>
                                        </p:cTn>
                                        <p:tgtEl>
                                          <p:spTgt spid="8"/>
                                        </p:tgtEl>
                                      </p:cBhvr>
                                      <p:to x="100000" y="95000"/>
                                    </p:animScale>
                                    <p:animScale>
                                      <p:cBhvr>
                                        <p:cTn id="40" dur="166" decel="50000">
                                          <p:stCondLst>
                                            <p:cond delay="1834"/>
                                          </p:stCondLst>
                                        </p:cTn>
                                        <p:tgtEl>
                                          <p:spTgt spid="8"/>
                                        </p:tgtEl>
                                      </p:cBhvr>
                                      <p:to x="100000" y="100000"/>
                                    </p:animScale>
                                  </p:childTnLst>
                                </p:cTn>
                              </p:par>
                            </p:childTnLst>
                          </p:cTn>
                        </p:par>
                      </p:childTnLst>
                    </p:cTn>
                  </p:par>
                  <p:par>
                    <p:cTn id="41" fill="hold">
                      <p:stCondLst>
                        <p:cond delay="indefinite"/>
                      </p:stCondLst>
                      <p:childTnLst>
                        <p:par>
                          <p:cTn id="42" fill="hold">
                            <p:stCondLst>
                              <p:cond delay="0"/>
                            </p:stCondLst>
                            <p:childTnLst>
                              <p:par>
                                <p:cTn id="43" presetID="26" presetClass="entr" presetSubtype="0" fill="hold" grpId="0" nodeType="clickEffect">
                                  <p:stCondLst>
                                    <p:cond delay="0"/>
                                  </p:stCondLst>
                                  <p:childTnLst>
                                    <p:set>
                                      <p:cBhvr>
                                        <p:cTn id="44" dur="1" fill="hold">
                                          <p:stCondLst>
                                            <p:cond delay="0"/>
                                          </p:stCondLst>
                                        </p:cTn>
                                        <p:tgtEl>
                                          <p:spTgt spid="9"/>
                                        </p:tgtEl>
                                        <p:attrNameLst>
                                          <p:attrName>style.visibility</p:attrName>
                                        </p:attrNameLst>
                                      </p:cBhvr>
                                      <p:to>
                                        <p:strVal val="visible"/>
                                      </p:to>
                                    </p:set>
                                    <p:animEffect transition="in" filter="wipe(down)">
                                      <p:cBhvr>
                                        <p:cTn id="45" dur="580">
                                          <p:stCondLst>
                                            <p:cond delay="0"/>
                                          </p:stCondLst>
                                        </p:cTn>
                                        <p:tgtEl>
                                          <p:spTgt spid="9"/>
                                        </p:tgtEl>
                                      </p:cBhvr>
                                    </p:animEffect>
                                    <p:anim calcmode="lin" valueType="num">
                                      <p:cBhvr>
                                        <p:cTn id="46"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47"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48"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49"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50"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51" dur="26">
                                          <p:stCondLst>
                                            <p:cond delay="650"/>
                                          </p:stCondLst>
                                        </p:cTn>
                                        <p:tgtEl>
                                          <p:spTgt spid="9"/>
                                        </p:tgtEl>
                                      </p:cBhvr>
                                      <p:to x="100000" y="60000"/>
                                    </p:animScale>
                                    <p:animScale>
                                      <p:cBhvr>
                                        <p:cTn id="52" dur="166" decel="50000">
                                          <p:stCondLst>
                                            <p:cond delay="676"/>
                                          </p:stCondLst>
                                        </p:cTn>
                                        <p:tgtEl>
                                          <p:spTgt spid="9"/>
                                        </p:tgtEl>
                                      </p:cBhvr>
                                      <p:to x="100000" y="100000"/>
                                    </p:animScale>
                                    <p:animScale>
                                      <p:cBhvr>
                                        <p:cTn id="53" dur="26">
                                          <p:stCondLst>
                                            <p:cond delay="1312"/>
                                          </p:stCondLst>
                                        </p:cTn>
                                        <p:tgtEl>
                                          <p:spTgt spid="9"/>
                                        </p:tgtEl>
                                      </p:cBhvr>
                                      <p:to x="100000" y="80000"/>
                                    </p:animScale>
                                    <p:animScale>
                                      <p:cBhvr>
                                        <p:cTn id="54" dur="166" decel="50000">
                                          <p:stCondLst>
                                            <p:cond delay="1338"/>
                                          </p:stCondLst>
                                        </p:cTn>
                                        <p:tgtEl>
                                          <p:spTgt spid="9"/>
                                        </p:tgtEl>
                                      </p:cBhvr>
                                      <p:to x="100000" y="100000"/>
                                    </p:animScale>
                                    <p:animScale>
                                      <p:cBhvr>
                                        <p:cTn id="55" dur="26">
                                          <p:stCondLst>
                                            <p:cond delay="1642"/>
                                          </p:stCondLst>
                                        </p:cTn>
                                        <p:tgtEl>
                                          <p:spTgt spid="9"/>
                                        </p:tgtEl>
                                      </p:cBhvr>
                                      <p:to x="100000" y="90000"/>
                                    </p:animScale>
                                    <p:animScale>
                                      <p:cBhvr>
                                        <p:cTn id="56" dur="166" decel="50000">
                                          <p:stCondLst>
                                            <p:cond delay="1668"/>
                                          </p:stCondLst>
                                        </p:cTn>
                                        <p:tgtEl>
                                          <p:spTgt spid="9"/>
                                        </p:tgtEl>
                                      </p:cBhvr>
                                      <p:to x="100000" y="100000"/>
                                    </p:animScale>
                                    <p:animScale>
                                      <p:cBhvr>
                                        <p:cTn id="57" dur="26">
                                          <p:stCondLst>
                                            <p:cond delay="1808"/>
                                          </p:stCondLst>
                                        </p:cTn>
                                        <p:tgtEl>
                                          <p:spTgt spid="9"/>
                                        </p:tgtEl>
                                      </p:cBhvr>
                                      <p:to x="100000" y="95000"/>
                                    </p:animScale>
                                    <p:animScale>
                                      <p:cBhvr>
                                        <p:cTn id="58" dur="166" decel="50000">
                                          <p:stCondLst>
                                            <p:cond delay="1834"/>
                                          </p:stCondLst>
                                        </p:cTn>
                                        <p:tgtEl>
                                          <p:spTgt spid="9"/>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animBg="1"/>
      <p:bldP spid="9"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23928" y="2564903"/>
            <a:ext cx="1008112" cy="129614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כותרת 1"/>
          <p:cNvSpPr>
            <a:spLocks noGrp="1"/>
          </p:cNvSpPr>
          <p:nvPr>
            <p:ph type="title"/>
          </p:nvPr>
        </p:nvSpPr>
        <p:spPr/>
        <p:txBody>
          <a:bodyPr/>
          <a:lstStyle/>
          <a:p>
            <a:pPr algn="r"/>
            <a:r>
              <a:rPr lang="he-IL" dirty="0" smtClean="0"/>
              <a:t>שאלה למחשבה... </a:t>
            </a:r>
            <a:endParaRPr lang="he-IL" dirty="0"/>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43808" y="476672"/>
            <a:ext cx="895350" cy="14001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מציין מיקום תוכן 2"/>
          <p:cNvSpPr>
            <a:spLocks noGrp="1"/>
          </p:cNvSpPr>
          <p:nvPr>
            <p:ph idx="1"/>
          </p:nvPr>
        </p:nvSpPr>
        <p:spPr/>
        <p:txBody>
          <a:bodyPr/>
          <a:lstStyle/>
          <a:p>
            <a:pPr>
              <a:buFont typeface="Wingdings" panose="05000000000000000000" pitchFamily="2" charset="2"/>
              <a:buChar char="Ø"/>
            </a:pPr>
            <a:r>
              <a:rPr lang="he-IL" sz="3600" dirty="0">
                <a:solidFill>
                  <a:srgbClr val="000000"/>
                </a:solidFill>
                <a:latin typeface="Narkisim"/>
                <a:ea typeface="Times New Roman"/>
              </a:rPr>
              <a:t>לאיזה מהתיאורים הקודמים דומה תיאורו של הרב עדין </a:t>
            </a:r>
            <a:r>
              <a:rPr lang="he-IL" sz="3600" dirty="0" err="1">
                <a:solidFill>
                  <a:srgbClr val="000000"/>
                </a:solidFill>
                <a:latin typeface="Narkisim"/>
                <a:ea typeface="Times New Roman"/>
              </a:rPr>
              <a:t>שטיינזלץ</a:t>
            </a:r>
            <a:r>
              <a:rPr lang="he-IL" sz="3600" dirty="0" smtClean="0">
                <a:solidFill>
                  <a:srgbClr val="000000"/>
                </a:solidFill>
                <a:latin typeface="Narkisim"/>
                <a:ea typeface="Times New Roman"/>
              </a:rPr>
              <a:t>?            הסבירי. </a:t>
            </a:r>
          </a:p>
          <a:p>
            <a:pPr marL="0" indent="0">
              <a:buNone/>
            </a:pPr>
            <a:endParaRPr lang="he-IL" sz="3600" dirty="0">
              <a:solidFill>
                <a:srgbClr val="000000"/>
              </a:solidFill>
              <a:latin typeface="Narkisim"/>
            </a:endParaRPr>
          </a:p>
          <a:p>
            <a:pPr marL="0" indent="0">
              <a:buNone/>
            </a:pPr>
            <a:endParaRPr lang="he-IL" sz="2800" dirty="0" smtClean="0">
              <a:solidFill>
                <a:srgbClr val="000000"/>
              </a:solidFill>
              <a:latin typeface="Narkisim"/>
            </a:endParaRPr>
          </a:p>
          <a:p>
            <a:pPr lvl="0" algn="just">
              <a:buFont typeface="Wingdings" panose="05000000000000000000" pitchFamily="2" charset="2"/>
              <a:buChar char="Ø"/>
            </a:pPr>
            <a:r>
              <a:rPr lang="he-IL" sz="3600" dirty="0" smtClean="0">
                <a:solidFill>
                  <a:srgbClr val="000000"/>
                </a:solidFill>
                <a:latin typeface="Narkisim"/>
                <a:ea typeface="Times New Roman"/>
              </a:rPr>
              <a:t>נסי </a:t>
            </a:r>
            <a:r>
              <a:rPr lang="he-IL" sz="3600" dirty="0">
                <a:solidFill>
                  <a:srgbClr val="000000"/>
                </a:solidFill>
                <a:latin typeface="Narkisim"/>
                <a:ea typeface="Times New Roman"/>
              </a:rPr>
              <a:t>לחשוב ע"פ דברים אלה, מה יהיה הערך של וידוי דברים? מה יהיה נוסחו?</a:t>
            </a:r>
            <a:endParaRPr lang="en-US" sz="3600" dirty="0">
              <a:solidFill>
                <a:srgbClr val="000000"/>
              </a:solidFill>
              <a:latin typeface="Times New Roman"/>
              <a:ea typeface="Times New Roman"/>
            </a:endParaRPr>
          </a:p>
          <a:p>
            <a:pPr>
              <a:buFont typeface="Wingdings" panose="05000000000000000000" pitchFamily="2" charset="2"/>
              <a:buChar char="Ø"/>
            </a:pPr>
            <a:endParaRPr lang="he-IL" sz="2800" dirty="0">
              <a:solidFill>
                <a:srgbClr val="000000"/>
              </a:solidFill>
              <a:latin typeface="Narkisim"/>
            </a:endParaRPr>
          </a:p>
          <a:p>
            <a:pPr marL="0" indent="0">
              <a:buNone/>
            </a:pPr>
            <a:endParaRPr lang="he-IL" dirty="0"/>
          </a:p>
        </p:txBody>
      </p:sp>
    </p:spTree>
    <p:extLst>
      <p:ext uri="{BB962C8B-B14F-4D97-AF65-F5344CB8AC3E}">
        <p14:creationId xmlns:p14="http://schemas.microsoft.com/office/powerpoint/2010/main" val="1597354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1" nodeType="withEffect">
                                  <p:stCondLst>
                                    <p:cond delay="0"/>
                                  </p:stCondLst>
                                  <p:childTnLst>
                                    <p:set>
                                      <p:cBhvr>
                                        <p:cTn id="23" dur="1" fill="hold">
                                          <p:stCondLst>
                                            <p:cond delay="0"/>
                                          </p:stCondLst>
                                        </p:cTn>
                                        <p:tgtEl>
                                          <p:spTgt spid="3">
                                            <p:txEl>
                                              <p:pRg st="0" end="0"/>
                                            </p:txEl>
                                          </p:spTgt>
                                        </p:tgtEl>
                                        <p:attrNameLst>
                                          <p:attrName>style.visibility</p:attrName>
                                        </p:attrNameLst>
                                      </p:cBhvr>
                                      <p:to>
                                        <p:strVal val="visible"/>
                                      </p:to>
                                    </p:set>
                                    <p:animEffect transition="in" filter="fade">
                                      <p:cBhvr>
                                        <p:cTn id="24" dur="1000"/>
                                        <p:tgtEl>
                                          <p:spTgt spid="3">
                                            <p:txEl>
                                              <p:pRg st="0" end="0"/>
                                            </p:txEl>
                                          </p:spTgt>
                                        </p:tgtEl>
                                      </p:cBhvr>
                                    </p:animEffect>
                                    <p:anim calcmode="lin" valueType="num">
                                      <p:cBhvr>
                                        <p:cTn id="2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1"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P spid="3" grpId="1"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r"/>
            <a:r>
              <a:rPr lang="he-IL" altLang="he-IL" sz="3200" b="1" dirty="0">
                <a:solidFill>
                  <a:srgbClr val="04617B"/>
                </a:solidFill>
              </a:rPr>
              <a:t>ב. דרכי תשובה</a:t>
            </a:r>
            <a:r>
              <a:rPr lang="en-US" altLang="he-IL" sz="2000" dirty="0">
                <a:solidFill>
                  <a:srgbClr val="04617B"/>
                </a:solidFill>
              </a:rPr>
              <a:t/>
            </a:r>
            <a:br>
              <a:rPr lang="en-US" altLang="he-IL" sz="2000" dirty="0">
                <a:solidFill>
                  <a:srgbClr val="04617B"/>
                </a:solidFill>
              </a:rPr>
            </a:br>
            <a:r>
              <a:rPr lang="he-IL" altLang="he-IL" sz="2000" b="1" dirty="0">
                <a:solidFill>
                  <a:srgbClr val="04617B"/>
                </a:solidFill>
              </a:rPr>
              <a:t>5. הרב משה </a:t>
            </a:r>
            <a:r>
              <a:rPr lang="he-IL" altLang="he-IL" sz="2000" b="1" dirty="0" err="1">
                <a:solidFill>
                  <a:srgbClr val="04617B"/>
                </a:solidFill>
              </a:rPr>
              <a:t>פיינשטיין</a:t>
            </a:r>
            <a:r>
              <a:rPr lang="he-IL" altLang="he-IL" sz="2000" b="1" dirty="0">
                <a:solidFill>
                  <a:srgbClr val="04617B"/>
                </a:solidFill>
              </a:rPr>
              <a:t>, שו"ת אגרות משה חושן משפט חלק א סימן פח </a:t>
            </a:r>
            <a:endParaRPr lang="he-IL" dirty="0"/>
          </a:p>
        </p:txBody>
      </p:sp>
      <p:sp>
        <p:nvSpPr>
          <p:cNvPr id="3" name="מציין מיקום תוכן 2"/>
          <p:cNvSpPr>
            <a:spLocks noGrp="1"/>
          </p:cNvSpPr>
          <p:nvPr>
            <p:ph idx="1"/>
          </p:nvPr>
        </p:nvSpPr>
        <p:spPr/>
        <p:txBody>
          <a:bodyPr/>
          <a:lstStyle/>
          <a:p>
            <a:pPr marL="0" lvl="0" indent="0" eaLnBrk="0" fontAlgn="base" hangingPunct="0">
              <a:spcAft>
                <a:spcPct val="0"/>
              </a:spcAft>
              <a:buClr>
                <a:srgbClr val="0BD0D9"/>
              </a:buClr>
              <a:buNone/>
              <a:defRPr/>
            </a:pPr>
            <a:r>
              <a:rPr lang="he-IL" dirty="0">
                <a:solidFill>
                  <a:prstClr val="black"/>
                </a:solidFill>
              </a:rPr>
              <a:t>הרב משה </a:t>
            </a:r>
            <a:r>
              <a:rPr lang="he-IL" dirty="0" err="1">
                <a:solidFill>
                  <a:prstClr val="black"/>
                </a:solidFill>
              </a:rPr>
              <a:t>פיינשטיין</a:t>
            </a:r>
            <a:r>
              <a:rPr lang="he-IL" dirty="0">
                <a:solidFill>
                  <a:prstClr val="black"/>
                </a:solidFill>
              </a:rPr>
              <a:t> עוסק בחמישה נושאים בענייני חזרה בתשובה על גזל.</a:t>
            </a:r>
          </a:p>
          <a:p>
            <a:pPr marL="514350" lvl="0" indent="-514350" eaLnBrk="0" fontAlgn="base" hangingPunct="0">
              <a:spcAft>
                <a:spcPct val="0"/>
              </a:spcAft>
              <a:buClr>
                <a:srgbClr val="0BD0D9"/>
              </a:buClr>
              <a:buFont typeface="+mj-lt"/>
              <a:buAutoNum type="arabicParenR"/>
              <a:defRPr/>
            </a:pPr>
            <a:r>
              <a:rPr lang="he-IL" dirty="0">
                <a:solidFill>
                  <a:prstClr val="black"/>
                </a:solidFill>
              </a:rPr>
              <a:t>אדם שלא יודע ממי גנב.</a:t>
            </a:r>
          </a:p>
          <a:p>
            <a:pPr marL="514350" lvl="0" indent="-514350" eaLnBrk="0" fontAlgn="base" hangingPunct="0">
              <a:spcAft>
                <a:spcPct val="0"/>
              </a:spcAft>
              <a:buClr>
                <a:srgbClr val="0BD0D9"/>
              </a:buClr>
              <a:buFont typeface="+mj-lt"/>
              <a:buAutoNum type="arabicParenR"/>
              <a:defRPr/>
            </a:pPr>
            <a:r>
              <a:rPr lang="he-IL" dirty="0">
                <a:solidFill>
                  <a:prstClr val="black"/>
                </a:solidFill>
              </a:rPr>
              <a:t>אדם גנב כשהיה ילד קטן.</a:t>
            </a:r>
          </a:p>
          <a:p>
            <a:pPr marL="514350" lvl="0" indent="-514350" eaLnBrk="0" fontAlgn="base" hangingPunct="0">
              <a:spcAft>
                <a:spcPct val="0"/>
              </a:spcAft>
              <a:buClr>
                <a:srgbClr val="0BD0D9"/>
              </a:buClr>
              <a:buFont typeface="+mj-lt"/>
              <a:buAutoNum type="arabicParenR"/>
              <a:defRPr/>
            </a:pPr>
            <a:r>
              <a:rPr lang="he-IL" dirty="0">
                <a:solidFill>
                  <a:prstClr val="black"/>
                </a:solidFill>
              </a:rPr>
              <a:t>אדם שגנב מהוריו .</a:t>
            </a:r>
          </a:p>
          <a:p>
            <a:pPr marL="514350" lvl="0" indent="-514350" eaLnBrk="0" fontAlgn="base" hangingPunct="0">
              <a:spcAft>
                <a:spcPct val="0"/>
              </a:spcAft>
              <a:buClr>
                <a:srgbClr val="0BD0D9"/>
              </a:buClr>
              <a:buFont typeface="+mj-lt"/>
              <a:buAutoNum type="arabicParenR"/>
              <a:defRPr/>
            </a:pPr>
            <a:r>
              <a:rPr lang="he-IL" dirty="0">
                <a:solidFill>
                  <a:prstClr val="black"/>
                </a:solidFill>
              </a:rPr>
              <a:t>אדם ששכח ממי גנב.</a:t>
            </a:r>
          </a:p>
          <a:p>
            <a:pPr marL="514350" lvl="0" indent="-514350" eaLnBrk="0" fontAlgn="base" hangingPunct="0">
              <a:spcAft>
                <a:spcPct val="0"/>
              </a:spcAft>
              <a:buClr>
                <a:srgbClr val="0BD0D9"/>
              </a:buClr>
              <a:buFont typeface="+mj-lt"/>
              <a:buAutoNum type="arabicParenR"/>
              <a:defRPr/>
            </a:pPr>
            <a:r>
              <a:rPr lang="he-IL" dirty="0">
                <a:solidFill>
                  <a:prstClr val="black"/>
                </a:solidFill>
              </a:rPr>
              <a:t>אדם שהפריש לעצמו "שכר" על עבודה שעשה בהתנדבות.</a:t>
            </a:r>
          </a:p>
          <a:p>
            <a:pPr marL="0" lvl="0" indent="0" eaLnBrk="0" fontAlgn="base" hangingPunct="0">
              <a:spcAft>
                <a:spcPct val="0"/>
              </a:spcAft>
              <a:buClr>
                <a:srgbClr val="0BD0D9"/>
              </a:buClr>
              <a:buNone/>
              <a:defRPr/>
            </a:pPr>
            <a:endParaRPr lang="he-IL" dirty="0">
              <a:solidFill>
                <a:prstClr val="black"/>
              </a:solidFill>
            </a:endParaRPr>
          </a:p>
          <a:p>
            <a:pPr marL="0" indent="0">
              <a:buNone/>
            </a:pPr>
            <a:endParaRPr lang="he-IL" dirty="0"/>
          </a:p>
        </p:txBody>
      </p:sp>
    </p:spTree>
    <p:extLst>
      <p:ext uri="{BB962C8B-B14F-4D97-AF65-F5344CB8AC3E}">
        <p14:creationId xmlns:p14="http://schemas.microsoft.com/office/powerpoint/2010/main" val="9952326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1640" y="2626795"/>
            <a:ext cx="1584176" cy="228609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כותרת 1"/>
          <p:cNvSpPr>
            <a:spLocks noGrp="1"/>
          </p:cNvSpPr>
          <p:nvPr>
            <p:ph type="title"/>
          </p:nvPr>
        </p:nvSpPr>
        <p:spPr/>
        <p:txBody>
          <a:bodyPr>
            <a:noAutofit/>
          </a:bodyPr>
          <a:lstStyle/>
          <a:p>
            <a:pPr algn="r"/>
            <a:r>
              <a:rPr lang="he-IL" sz="3800" dirty="0" smtClean="0"/>
              <a:t>בעבר גנבתי אך איני מכיר את בעל הגניבה... מה עלי לעשות? </a:t>
            </a:r>
            <a:endParaRPr lang="he-IL" sz="3800"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11960" y="1196752"/>
            <a:ext cx="1172702" cy="8640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מציין מיקום תוכן 3"/>
          <p:cNvSpPr>
            <a:spLocks noGrp="1"/>
          </p:cNvSpPr>
          <p:nvPr>
            <p:ph idx="1"/>
          </p:nvPr>
        </p:nvSpPr>
        <p:spPr>
          <a:xfrm>
            <a:off x="539552" y="2063619"/>
            <a:ext cx="8229600" cy="4389120"/>
          </a:xfrm>
        </p:spPr>
        <p:txBody>
          <a:bodyPr/>
          <a:lstStyle/>
          <a:p>
            <a:pPr marL="0" indent="0">
              <a:buNone/>
            </a:pPr>
            <a:r>
              <a:rPr lang="he-IL" sz="3200" dirty="0" smtClean="0"/>
              <a:t>תשובה: ומה </a:t>
            </a:r>
            <a:r>
              <a:rPr lang="he-IL" sz="3200" dirty="0"/>
              <a:t>ששאלת מה לעשות אם אין מכיר את בעל הגנבה</a:t>
            </a:r>
            <a:r>
              <a:rPr lang="he-IL" sz="3200" dirty="0" smtClean="0"/>
              <a:t>. </a:t>
            </a:r>
            <a:endParaRPr lang="he-IL" sz="3200" dirty="0"/>
          </a:p>
          <a:p>
            <a:pPr marL="0" indent="0">
              <a:buNone/>
            </a:pPr>
            <a:r>
              <a:rPr lang="he-IL" sz="3200" dirty="0"/>
              <a:t>שצריך לעשות צורכי ציבור. </a:t>
            </a:r>
          </a:p>
          <a:p>
            <a:pPr marL="0" indent="0">
              <a:buNone/>
            </a:pPr>
            <a:r>
              <a:rPr lang="he-IL" sz="3200" dirty="0" smtClean="0"/>
              <a:t>ונפסק </a:t>
            </a:r>
            <a:r>
              <a:rPr lang="he-IL" sz="3200" dirty="0"/>
              <a:t>כן בשולחן ערוך </a:t>
            </a:r>
          </a:p>
          <a:p>
            <a:pPr marL="0" indent="0">
              <a:buNone/>
            </a:pPr>
            <a:r>
              <a:rPr lang="he-IL" sz="3200" dirty="0"/>
              <a:t>וזהו דווקא לצורכי רבים ולא לצדקה. </a:t>
            </a:r>
          </a:p>
          <a:p>
            <a:pPr marL="0" indent="0">
              <a:buNone/>
            </a:pPr>
            <a:r>
              <a:rPr lang="he-IL" sz="3200" dirty="0" smtClean="0"/>
              <a:t>ולבניין </a:t>
            </a:r>
            <a:r>
              <a:rPr lang="he-IL" sz="3200" dirty="0"/>
              <a:t>ותיקון מקוואות הוא כמו לצרכי רבים </a:t>
            </a:r>
          </a:p>
          <a:p>
            <a:pPr marL="0" indent="0">
              <a:buNone/>
            </a:pPr>
            <a:r>
              <a:rPr lang="he-IL" sz="3200" dirty="0"/>
              <a:t>ולכן טוב שייתן למקוואות... </a:t>
            </a:r>
          </a:p>
          <a:p>
            <a:pPr marL="0" indent="0">
              <a:buNone/>
            </a:pPr>
            <a:endParaRPr lang="he-IL" dirty="0"/>
          </a:p>
        </p:txBody>
      </p:sp>
    </p:spTree>
    <p:extLst>
      <p:ext uri="{BB962C8B-B14F-4D97-AF65-F5344CB8AC3E}">
        <p14:creationId xmlns:p14="http://schemas.microsoft.com/office/powerpoint/2010/main" val="27387960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par>
                          <p:cTn id="11" fill="hold">
                            <p:stCondLst>
                              <p:cond delay="1000"/>
                            </p:stCondLst>
                            <p:childTnLst>
                              <p:par>
                                <p:cTn id="12" presetID="26" presetClass="entr" presetSubtype="0" fill="hold" nodeType="afterEffect">
                                  <p:stCondLst>
                                    <p:cond delay="0"/>
                                  </p:stCondLst>
                                  <p:childTnLst>
                                    <p:set>
                                      <p:cBhvr>
                                        <p:cTn id="13" dur="1" fill="hold">
                                          <p:stCondLst>
                                            <p:cond delay="0"/>
                                          </p:stCondLst>
                                        </p:cTn>
                                        <p:tgtEl>
                                          <p:spTgt spid="1026"/>
                                        </p:tgtEl>
                                        <p:attrNameLst>
                                          <p:attrName>style.visibility</p:attrName>
                                        </p:attrNameLst>
                                      </p:cBhvr>
                                      <p:to>
                                        <p:strVal val="visible"/>
                                      </p:to>
                                    </p:set>
                                    <p:animEffect transition="in" filter="wipe(down)">
                                      <p:cBhvr>
                                        <p:cTn id="14" dur="580">
                                          <p:stCondLst>
                                            <p:cond delay="0"/>
                                          </p:stCondLst>
                                        </p:cTn>
                                        <p:tgtEl>
                                          <p:spTgt spid="1026"/>
                                        </p:tgtEl>
                                      </p:cBhvr>
                                    </p:animEffect>
                                    <p:anim calcmode="lin" valueType="num">
                                      <p:cBhvr>
                                        <p:cTn id="15" dur="1822" tmFilter="0,0; 0.14,0.36; 0.43,0.73; 0.71,0.91; 1.0,1.0">
                                          <p:stCondLst>
                                            <p:cond delay="0"/>
                                          </p:stCondLst>
                                        </p:cTn>
                                        <p:tgtEl>
                                          <p:spTgt spid="1026"/>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1026"/>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1026"/>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1026"/>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1026"/>
                                        </p:tgtEl>
                                        <p:attrNameLst>
                                          <p:attrName>ppt_y</p:attrName>
                                        </p:attrNameLst>
                                      </p:cBhvr>
                                      <p:tavLst>
                                        <p:tav tm="0" fmla="#ppt_y-sin(pi*$)/81">
                                          <p:val>
                                            <p:fltVal val="0"/>
                                          </p:val>
                                        </p:tav>
                                        <p:tav tm="100000">
                                          <p:val>
                                            <p:fltVal val="1"/>
                                          </p:val>
                                        </p:tav>
                                      </p:tavLst>
                                    </p:anim>
                                    <p:animScale>
                                      <p:cBhvr>
                                        <p:cTn id="20" dur="26">
                                          <p:stCondLst>
                                            <p:cond delay="650"/>
                                          </p:stCondLst>
                                        </p:cTn>
                                        <p:tgtEl>
                                          <p:spTgt spid="1026"/>
                                        </p:tgtEl>
                                      </p:cBhvr>
                                      <p:to x="100000" y="60000"/>
                                    </p:animScale>
                                    <p:animScale>
                                      <p:cBhvr>
                                        <p:cTn id="21" dur="166" decel="50000">
                                          <p:stCondLst>
                                            <p:cond delay="676"/>
                                          </p:stCondLst>
                                        </p:cTn>
                                        <p:tgtEl>
                                          <p:spTgt spid="1026"/>
                                        </p:tgtEl>
                                      </p:cBhvr>
                                      <p:to x="100000" y="100000"/>
                                    </p:animScale>
                                    <p:animScale>
                                      <p:cBhvr>
                                        <p:cTn id="22" dur="26">
                                          <p:stCondLst>
                                            <p:cond delay="1312"/>
                                          </p:stCondLst>
                                        </p:cTn>
                                        <p:tgtEl>
                                          <p:spTgt spid="1026"/>
                                        </p:tgtEl>
                                      </p:cBhvr>
                                      <p:to x="100000" y="80000"/>
                                    </p:animScale>
                                    <p:animScale>
                                      <p:cBhvr>
                                        <p:cTn id="23" dur="166" decel="50000">
                                          <p:stCondLst>
                                            <p:cond delay="1338"/>
                                          </p:stCondLst>
                                        </p:cTn>
                                        <p:tgtEl>
                                          <p:spTgt spid="1026"/>
                                        </p:tgtEl>
                                      </p:cBhvr>
                                      <p:to x="100000" y="100000"/>
                                    </p:animScale>
                                    <p:animScale>
                                      <p:cBhvr>
                                        <p:cTn id="24" dur="26">
                                          <p:stCondLst>
                                            <p:cond delay="1642"/>
                                          </p:stCondLst>
                                        </p:cTn>
                                        <p:tgtEl>
                                          <p:spTgt spid="1026"/>
                                        </p:tgtEl>
                                      </p:cBhvr>
                                      <p:to x="100000" y="90000"/>
                                    </p:animScale>
                                    <p:animScale>
                                      <p:cBhvr>
                                        <p:cTn id="25" dur="166" decel="50000">
                                          <p:stCondLst>
                                            <p:cond delay="1668"/>
                                          </p:stCondLst>
                                        </p:cTn>
                                        <p:tgtEl>
                                          <p:spTgt spid="1026"/>
                                        </p:tgtEl>
                                      </p:cBhvr>
                                      <p:to x="100000" y="100000"/>
                                    </p:animScale>
                                    <p:animScale>
                                      <p:cBhvr>
                                        <p:cTn id="26" dur="26">
                                          <p:stCondLst>
                                            <p:cond delay="1808"/>
                                          </p:stCondLst>
                                        </p:cTn>
                                        <p:tgtEl>
                                          <p:spTgt spid="1026"/>
                                        </p:tgtEl>
                                      </p:cBhvr>
                                      <p:to x="100000" y="95000"/>
                                    </p:animScale>
                                    <p:animScale>
                                      <p:cBhvr>
                                        <p:cTn id="27" dur="166" decel="50000">
                                          <p:stCondLst>
                                            <p:cond delay="1834"/>
                                          </p:stCondLst>
                                        </p:cTn>
                                        <p:tgtEl>
                                          <p:spTgt spid="1026"/>
                                        </p:tgtEl>
                                      </p:cBhvr>
                                      <p:to x="100000" y="100000"/>
                                    </p:animScale>
                                  </p:childTnLst>
                                </p:cTn>
                              </p:par>
                            </p:childTnLst>
                          </p:cTn>
                        </p:par>
                      </p:childTnLst>
                    </p:cTn>
                  </p:par>
                  <p:par>
                    <p:cTn id="28" fill="hold">
                      <p:stCondLst>
                        <p:cond delay="indefinite"/>
                      </p:stCondLst>
                      <p:childTnLst>
                        <p:par>
                          <p:cTn id="29" fill="hold">
                            <p:stCondLst>
                              <p:cond delay="0"/>
                            </p:stCondLst>
                            <p:childTnLst>
                              <p:par>
                                <p:cTn id="30" presetID="53" presetClass="entr" presetSubtype="16" fill="hold" grpId="0" nodeType="clickEffect">
                                  <p:stCondLst>
                                    <p:cond delay="0"/>
                                  </p:stCondLst>
                                  <p:childTnLst>
                                    <p:set>
                                      <p:cBhvr>
                                        <p:cTn id="31" dur="1" fill="hold">
                                          <p:stCondLst>
                                            <p:cond delay="0"/>
                                          </p:stCondLst>
                                        </p:cTn>
                                        <p:tgtEl>
                                          <p:spTgt spid="4">
                                            <p:txEl>
                                              <p:pRg st="0" end="0"/>
                                            </p:txEl>
                                          </p:spTgt>
                                        </p:tgtEl>
                                        <p:attrNameLst>
                                          <p:attrName>style.visibility</p:attrName>
                                        </p:attrNameLst>
                                      </p:cBhvr>
                                      <p:to>
                                        <p:strVal val="visible"/>
                                      </p:to>
                                    </p:set>
                                    <p:anim calcmode="lin" valueType="num">
                                      <p:cBhvr>
                                        <p:cTn id="32"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33"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34" dur="500"/>
                                        <p:tgtEl>
                                          <p:spTgt spid="4">
                                            <p:txEl>
                                              <p:pRg st="0" end="0"/>
                                            </p:txEl>
                                          </p:spTgt>
                                        </p:tgtEl>
                                      </p:cBhvr>
                                    </p:animEffect>
                                  </p:childTnLst>
                                </p:cTn>
                              </p:par>
                              <p:par>
                                <p:cTn id="35" presetID="53" presetClass="entr" presetSubtype="16" fill="hold" grpId="0" nodeType="withEffect">
                                  <p:stCondLst>
                                    <p:cond delay="0"/>
                                  </p:stCondLst>
                                  <p:childTnLst>
                                    <p:set>
                                      <p:cBhvr>
                                        <p:cTn id="36" dur="1" fill="hold">
                                          <p:stCondLst>
                                            <p:cond delay="0"/>
                                          </p:stCondLst>
                                        </p:cTn>
                                        <p:tgtEl>
                                          <p:spTgt spid="4">
                                            <p:txEl>
                                              <p:pRg st="1" end="1"/>
                                            </p:txEl>
                                          </p:spTgt>
                                        </p:tgtEl>
                                        <p:attrNameLst>
                                          <p:attrName>style.visibility</p:attrName>
                                        </p:attrNameLst>
                                      </p:cBhvr>
                                      <p:to>
                                        <p:strVal val="visible"/>
                                      </p:to>
                                    </p:set>
                                    <p:anim calcmode="lin" valueType="num">
                                      <p:cBhvr>
                                        <p:cTn id="37" dur="500" fill="hold"/>
                                        <p:tgtEl>
                                          <p:spTgt spid="4">
                                            <p:txEl>
                                              <p:pRg st="1" end="1"/>
                                            </p:txEl>
                                          </p:spTgt>
                                        </p:tgtEl>
                                        <p:attrNameLst>
                                          <p:attrName>ppt_w</p:attrName>
                                        </p:attrNameLst>
                                      </p:cBhvr>
                                      <p:tavLst>
                                        <p:tav tm="0">
                                          <p:val>
                                            <p:fltVal val="0"/>
                                          </p:val>
                                        </p:tav>
                                        <p:tav tm="100000">
                                          <p:val>
                                            <p:strVal val="#ppt_w"/>
                                          </p:val>
                                        </p:tav>
                                      </p:tavLst>
                                    </p:anim>
                                    <p:anim calcmode="lin" valueType="num">
                                      <p:cBhvr>
                                        <p:cTn id="38" dur="500" fill="hold"/>
                                        <p:tgtEl>
                                          <p:spTgt spid="4">
                                            <p:txEl>
                                              <p:pRg st="1" end="1"/>
                                            </p:txEl>
                                          </p:spTgt>
                                        </p:tgtEl>
                                        <p:attrNameLst>
                                          <p:attrName>ppt_h</p:attrName>
                                        </p:attrNameLst>
                                      </p:cBhvr>
                                      <p:tavLst>
                                        <p:tav tm="0">
                                          <p:val>
                                            <p:fltVal val="0"/>
                                          </p:val>
                                        </p:tav>
                                        <p:tav tm="100000">
                                          <p:val>
                                            <p:strVal val="#ppt_h"/>
                                          </p:val>
                                        </p:tav>
                                      </p:tavLst>
                                    </p:anim>
                                    <p:animEffect transition="in" filter="fade">
                                      <p:cBhvr>
                                        <p:cTn id="39" dur="500"/>
                                        <p:tgtEl>
                                          <p:spTgt spid="4">
                                            <p:txEl>
                                              <p:pRg st="1" end="1"/>
                                            </p:txEl>
                                          </p:spTgt>
                                        </p:tgtEl>
                                      </p:cBhvr>
                                    </p:animEffect>
                                  </p:childTnLst>
                                </p:cTn>
                              </p:par>
                              <p:par>
                                <p:cTn id="40" presetID="53" presetClass="entr" presetSubtype="16" fill="hold" grpId="0" nodeType="withEffect">
                                  <p:stCondLst>
                                    <p:cond delay="0"/>
                                  </p:stCondLst>
                                  <p:childTnLst>
                                    <p:set>
                                      <p:cBhvr>
                                        <p:cTn id="41" dur="1" fill="hold">
                                          <p:stCondLst>
                                            <p:cond delay="0"/>
                                          </p:stCondLst>
                                        </p:cTn>
                                        <p:tgtEl>
                                          <p:spTgt spid="4">
                                            <p:txEl>
                                              <p:pRg st="2" end="2"/>
                                            </p:txEl>
                                          </p:spTgt>
                                        </p:tgtEl>
                                        <p:attrNameLst>
                                          <p:attrName>style.visibility</p:attrName>
                                        </p:attrNameLst>
                                      </p:cBhvr>
                                      <p:to>
                                        <p:strVal val="visible"/>
                                      </p:to>
                                    </p:set>
                                    <p:anim calcmode="lin" valueType="num">
                                      <p:cBhvr>
                                        <p:cTn id="42" dur="500" fill="hold"/>
                                        <p:tgtEl>
                                          <p:spTgt spid="4">
                                            <p:txEl>
                                              <p:pRg st="2" end="2"/>
                                            </p:txEl>
                                          </p:spTgt>
                                        </p:tgtEl>
                                        <p:attrNameLst>
                                          <p:attrName>ppt_w</p:attrName>
                                        </p:attrNameLst>
                                      </p:cBhvr>
                                      <p:tavLst>
                                        <p:tav tm="0">
                                          <p:val>
                                            <p:fltVal val="0"/>
                                          </p:val>
                                        </p:tav>
                                        <p:tav tm="100000">
                                          <p:val>
                                            <p:strVal val="#ppt_w"/>
                                          </p:val>
                                        </p:tav>
                                      </p:tavLst>
                                    </p:anim>
                                    <p:anim calcmode="lin" valueType="num">
                                      <p:cBhvr>
                                        <p:cTn id="43" dur="500" fill="hold"/>
                                        <p:tgtEl>
                                          <p:spTgt spid="4">
                                            <p:txEl>
                                              <p:pRg st="2" end="2"/>
                                            </p:txEl>
                                          </p:spTgt>
                                        </p:tgtEl>
                                        <p:attrNameLst>
                                          <p:attrName>ppt_h</p:attrName>
                                        </p:attrNameLst>
                                      </p:cBhvr>
                                      <p:tavLst>
                                        <p:tav tm="0">
                                          <p:val>
                                            <p:fltVal val="0"/>
                                          </p:val>
                                        </p:tav>
                                        <p:tav tm="100000">
                                          <p:val>
                                            <p:strVal val="#ppt_h"/>
                                          </p:val>
                                        </p:tav>
                                      </p:tavLst>
                                    </p:anim>
                                    <p:animEffect transition="in" filter="fade">
                                      <p:cBhvr>
                                        <p:cTn id="44" dur="500"/>
                                        <p:tgtEl>
                                          <p:spTgt spid="4">
                                            <p:txEl>
                                              <p:pRg st="2" end="2"/>
                                            </p:txEl>
                                          </p:spTgt>
                                        </p:tgtEl>
                                      </p:cBhvr>
                                    </p:animEffect>
                                  </p:childTnLst>
                                </p:cTn>
                              </p:par>
                              <p:par>
                                <p:cTn id="45" presetID="53" presetClass="entr" presetSubtype="16" fill="hold" grpId="0" nodeType="withEffect">
                                  <p:stCondLst>
                                    <p:cond delay="0"/>
                                  </p:stCondLst>
                                  <p:childTnLst>
                                    <p:set>
                                      <p:cBhvr>
                                        <p:cTn id="46" dur="1" fill="hold">
                                          <p:stCondLst>
                                            <p:cond delay="0"/>
                                          </p:stCondLst>
                                        </p:cTn>
                                        <p:tgtEl>
                                          <p:spTgt spid="4">
                                            <p:txEl>
                                              <p:pRg st="3" end="3"/>
                                            </p:txEl>
                                          </p:spTgt>
                                        </p:tgtEl>
                                        <p:attrNameLst>
                                          <p:attrName>style.visibility</p:attrName>
                                        </p:attrNameLst>
                                      </p:cBhvr>
                                      <p:to>
                                        <p:strVal val="visible"/>
                                      </p:to>
                                    </p:set>
                                    <p:anim calcmode="lin" valueType="num">
                                      <p:cBhvr>
                                        <p:cTn id="47" dur="500" fill="hold"/>
                                        <p:tgtEl>
                                          <p:spTgt spid="4">
                                            <p:txEl>
                                              <p:pRg st="3" end="3"/>
                                            </p:txEl>
                                          </p:spTgt>
                                        </p:tgtEl>
                                        <p:attrNameLst>
                                          <p:attrName>ppt_w</p:attrName>
                                        </p:attrNameLst>
                                      </p:cBhvr>
                                      <p:tavLst>
                                        <p:tav tm="0">
                                          <p:val>
                                            <p:fltVal val="0"/>
                                          </p:val>
                                        </p:tav>
                                        <p:tav tm="100000">
                                          <p:val>
                                            <p:strVal val="#ppt_w"/>
                                          </p:val>
                                        </p:tav>
                                      </p:tavLst>
                                    </p:anim>
                                    <p:anim calcmode="lin" valueType="num">
                                      <p:cBhvr>
                                        <p:cTn id="48" dur="500" fill="hold"/>
                                        <p:tgtEl>
                                          <p:spTgt spid="4">
                                            <p:txEl>
                                              <p:pRg st="3" end="3"/>
                                            </p:txEl>
                                          </p:spTgt>
                                        </p:tgtEl>
                                        <p:attrNameLst>
                                          <p:attrName>ppt_h</p:attrName>
                                        </p:attrNameLst>
                                      </p:cBhvr>
                                      <p:tavLst>
                                        <p:tav tm="0">
                                          <p:val>
                                            <p:fltVal val="0"/>
                                          </p:val>
                                        </p:tav>
                                        <p:tav tm="100000">
                                          <p:val>
                                            <p:strVal val="#ppt_h"/>
                                          </p:val>
                                        </p:tav>
                                      </p:tavLst>
                                    </p:anim>
                                    <p:animEffect transition="in" filter="fade">
                                      <p:cBhvr>
                                        <p:cTn id="49" dur="500"/>
                                        <p:tgtEl>
                                          <p:spTgt spid="4">
                                            <p:txEl>
                                              <p:pRg st="3" end="3"/>
                                            </p:txEl>
                                          </p:spTgt>
                                        </p:tgtEl>
                                      </p:cBhvr>
                                    </p:animEffect>
                                  </p:childTnLst>
                                </p:cTn>
                              </p:par>
                              <p:par>
                                <p:cTn id="50" presetID="53" presetClass="entr" presetSubtype="16" fill="hold" grpId="0" nodeType="withEffect">
                                  <p:stCondLst>
                                    <p:cond delay="0"/>
                                  </p:stCondLst>
                                  <p:childTnLst>
                                    <p:set>
                                      <p:cBhvr>
                                        <p:cTn id="51" dur="1" fill="hold">
                                          <p:stCondLst>
                                            <p:cond delay="0"/>
                                          </p:stCondLst>
                                        </p:cTn>
                                        <p:tgtEl>
                                          <p:spTgt spid="4">
                                            <p:txEl>
                                              <p:pRg st="4" end="4"/>
                                            </p:txEl>
                                          </p:spTgt>
                                        </p:tgtEl>
                                        <p:attrNameLst>
                                          <p:attrName>style.visibility</p:attrName>
                                        </p:attrNameLst>
                                      </p:cBhvr>
                                      <p:to>
                                        <p:strVal val="visible"/>
                                      </p:to>
                                    </p:set>
                                    <p:anim calcmode="lin" valueType="num">
                                      <p:cBhvr>
                                        <p:cTn id="52" dur="500" fill="hold"/>
                                        <p:tgtEl>
                                          <p:spTgt spid="4">
                                            <p:txEl>
                                              <p:pRg st="4" end="4"/>
                                            </p:txEl>
                                          </p:spTgt>
                                        </p:tgtEl>
                                        <p:attrNameLst>
                                          <p:attrName>ppt_w</p:attrName>
                                        </p:attrNameLst>
                                      </p:cBhvr>
                                      <p:tavLst>
                                        <p:tav tm="0">
                                          <p:val>
                                            <p:fltVal val="0"/>
                                          </p:val>
                                        </p:tav>
                                        <p:tav tm="100000">
                                          <p:val>
                                            <p:strVal val="#ppt_w"/>
                                          </p:val>
                                        </p:tav>
                                      </p:tavLst>
                                    </p:anim>
                                    <p:anim calcmode="lin" valueType="num">
                                      <p:cBhvr>
                                        <p:cTn id="53" dur="500" fill="hold"/>
                                        <p:tgtEl>
                                          <p:spTgt spid="4">
                                            <p:txEl>
                                              <p:pRg st="4" end="4"/>
                                            </p:txEl>
                                          </p:spTgt>
                                        </p:tgtEl>
                                        <p:attrNameLst>
                                          <p:attrName>ppt_h</p:attrName>
                                        </p:attrNameLst>
                                      </p:cBhvr>
                                      <p:tavLst>
                                        <p:tav tm="0">
                                          <p:val>
                                            <p:fltVal val="0"/>
                                          </p:val>
                                        </p:tav>
                                        <p:tav tm="100000">
                                          <p:val>
                                            <p:strVal val="#ppt_h"/>
                                          </p:val>
                                        </p:tav>
                                      </p:tavLst>
                                    </p:anim>
                                    <p:animEffect transition="in" filter="fade">
                                      <p:cBhvr>
                                        <p:cTn id="54" dur="500"/>
                                        <p:tgtEl>
                                          <p:spTgt spid="4">
                                            <p:txEl>
                                              <p:pRg st="4" end="4"/>
                                            </p:txEl>
                                          </p:spTgt>
                                        </p:tgtEl>
                                      </p:cBhvr>
                                    </p:animEffect>
                                  </p:childTnLst>
                                </p:cTn>
                              </p:par>
                              <p:par>
                                <p:cTn id="55" presetID="53" presetClass="entr" presetSubtype="16" fill="hold" grpId="0" nodeType="withEffect">
                                  <p:stCondLst>
                                    <p:cond delay="0"/>
                                  </p:stCondLst>
                                  <p:childTnLst>
                                    <p:set>
                                      <p:cBhvr>
                                        <p:cTn id="56" dur="1" fill="hold">
                                          <p:stCondLst>
                                            <p:cond delay="0"/>
                                          </p:stCondLst>
                                        </p:cTn>
                                        <p:tgtEl>
                                          <p:spTgt spid="4">
                                            <p:txEl>
                                              <p:pRg st="5" end="5"/>
                                            </p:txEl>
                                          </p:spTgt>
                                        </p:tgtEl>
                                        <p:attrNameLst>
                                          <p:attrName>style.visibility</p:attrName>
                                        </p:attrNameLst>
                                      </p:cBhvr>
                                      <p:to>
                                        <p:strVal val="visible"/>
                                      </p:to>
                                    </p:set>
                                    <p:anim calcmode="lin" valueType="num">
                                      <p:cBhvr>
                                        <p:cTn id="57" dur="500" fill="hold"/>
                                        <p:tgtEl>
                                          <p:spTgt spid="4">
                                            <p:txEl>
                                              <p:pRg st="5" end="5"/>
                                            </p:txEl>
                                          </p:spTgt>
                                        </p:tgtEl>
                                        <p:attrNameLst>
                                          <p:attrName>ppt_w</p:attrName>
                                        </p:attrNameLst>
                                      </p:cBhvr>
                                      <p:tavLst>
                                        <p:tav tm="0">
                                          <p:val>
                                            <p:fltVal val="0"/>
                                          </p:val>
                                        </p:tav>
                                        <p:tav tm="100000">
                                          <p:val>
                                            <p:strVal val="#ppt_w"/>
                                          </p:val>
                                        </p:tav>
                                      </p:tavLst>
                                    </p:anim>
                                    <p:anim calcmode="lin" valueType="num">
                                      <p:cBhvr>
                                        <p:cTn id="58" dur="500" fill="hold"/>
                                        <p:tgtEl>
                                          <p:spTgt spid="4">
                                            <p:txEl>
                                              <p:pRg st="5" end="5"/>
                                            </p:txEl>
                                          </p:spTgt>
                                        </p:tgtEl>
                                        <p:attrNameLst>
                                          <p:attrName>ppt_h</p:attrName>
                                        </p:attrNameLst>
                                      </p:cBhvr>
                                      <p:tavLst>
                                        <p:tav tm="0">
                                          <p:val>
                                            <p:fltVal val="0"/>
                                          </p:val>
                                        </p:tav>
                                        <p:tav tm="100000">
                                          <p:val>
                                            <p:strVal val="#ppt_h"/>
                                          </p:val>
                                        </p:tav>
                                      </p:tavLst>
                                    </p:anim>
                                    <p:animEffect transition="in" filter="fade">
                                      <p:cBhvr>
                                        <p:cTn id="59" dur="500"/>
                                        <p:tgtEl>
                                          <p:spTgt spid="4">
                                            <p:txEl>
                                              <p:pRg st="5" end="5"/>
                                            </p:txEl>
                                          </p:spTgt>
                                        </p:tgtEl>
                                      </p:cBhvr>
                                    </p:animEffect>
                                  </p:childTnLst>
                                </p:cTn>
                              </p:par>
                            </p:childTnLst>
                          </p:cTn>
                        </p:par>
                      </p:childTnLst>
                    </p:cTn>
                  </p:par>
                  <p:par>
                    <p:cTn id="60" fill="hold">
                      <p:stCondLst>
                        <p:cond delay="indefinite"/>
                      </p:stCondLst>
                      <p:childTnLst>
                        <p:par>
                          <p:cTn id="61" fill="hold">
                            <p:stCondLst>
                              <p:cond delay="0"/>
                            </p:stCondLst>
                            <p:childTnLst>
                              <p:par>
                                <p:cTn id="62" presetID="6" presetClass="entr" presetSubtype="16" fill="hold" nodeType="clickEffect">
                                  <p:stCondLst>
                                    <p:cond delay="0"/>
                                  </p:stCondLst>
                                  <p:childTnLst>
                                    <p:set>
                                      <p:cBhvr>
                                        <p:cTn id="63" dur="1" fill="hold">
                                          <p:stCondLst>
                                            <p:cond delay="0"/>
                                          </p:stCondLst>
                                        </p:cTn>
                                        <p:tgtEl>
                                          <p:spTgt spid="1028"/>
                                        </p:tgtEl>
                                        <p:attrNameLst>
                                          <p:attrName>style.visibility</p:attrName>
                                        </p:attrNameLst>
                                      </p:cBhvr>
                                      <p:to>
                                        <p:strVal val="visible"/>
                                      </p:to>
                                    </p:set>
                                    <p:animEffect transition="in" filter="circle(in)">
                                      <p:cBhvr>
                                        <p:cTn id="64" dur="2000"/>
                                        <p:tgtEl>
                                          <p:spTgt spid="10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r"/>
            <a:r>
              <a:rPr lang="he-IL" dirty="0" smtClean="0"/>
              <a:t>כשהייתי קטן, גנבתי. מה לעשות?</a:t>
            </a:r>
            <a:endParaRPr lang="he-IL" dirty="0"/>
          </a:p>
        </p:txBody>
      </p:sp>
      <p:sp>
        <p:nvSpPr>
          <p:cNvPr id="3" name="מציין מיקום תוכן 2"/>
          <p:cNvSpPr>
            <a:spLocks noGrp="1"/>
          </p:cNvSpPr>
          <p:nvPr>
            <p:ph idx="1"/>
          </p:nvPr>
        </p:nvSpPr>
        <p:spPr/>
        <p:txBody>
          <a:bodyPr>
            <a:normAutofit fontScale="92500" lnSpcReduction="20000"/>
          </a:bodyPr>
          <a:lstStyle/>
          <a:p>
            <a:pPr marL="0" indent="0">
              <a:buNone/>
            </a:pPr>
            <a:r>
              <a:rPr lang="he-IL" sz="3200" dirty="0" smtClean="0"/>
              <a:t>תשובה: </a:t>
            </a:r>
          </a:p>
          <a:p>
            <a:pPr marL="0" lvl="0" indent="0" fontAlgn="base">
              <a:spcAft>
                <a:spcPct val="0"/>
              </a:spcAft>
              <a:buClr>
                <a:srgbClr val="0BD0D9"/>
              </a:buClr>
              <a:buNone/>
              <a:defRPr/>
            </a:pPr>
            <a:r>
              <a:rPr lang="he-IL" sz="3200" u="sng" dirty="0">
                <a:solidFill>
                  <a:prstClr val="black"/>
                </a:solidFill>
              </a:rPr>
              <a:t>ומה ששאלת </a:t>
            </a:r>
            <a:r>
              <a:rPr lang="he-IL" sz="3200" b="1" u="sng" dirty="0" err="1">
                <a:solidFill>
                  <a:prstClr val="black"/>
                </a:solidFill>
              </a:rPr>
              <a:t>בהגנבות</a:t>
            </a:r>
            <a:r>
              <a:rPr lang="he-IL" sz="3200" b="1" u="sng" dirty="0">
                <a:solidFill>
                  <a:prstClr val="black"/>
                </a:solidFill>
              </a:rPr>
              <a:t> שגנב כשהיה קטן. </a:t>
            </a:r>
          </a:p>
          <a:p>
            <a:pPr marL="0" lvl="0" indent="0" fontAlgn="base">
              <a:spcAft>
                <a:spcPct val="0"/>
              </a:spcAft>
              <a:buClr>
                <a:srgbClr val="0BD0D9"/>
              </a:buClr>
              <a:buNone/>
              <a:defRPr/>
            </a:pPr>
            <a:r>
              <a:rPr lang="he-IL" sz="3200" dirty="0">
                <a:solidFill>
                  <a:prstClr val="black"/>
                </a:solidFill>
              </a:rPr>
              <a:t>הנה </a:t>
            </a:r>
            <a:r>
              <a:rPr lang="he-IL" sz="3200" b="1" dirty="0">
                <a:solidFill>
                  <a:prstClr val="black"/>
                </a:solidFill>
              </a:rPr>
              <a:t>אם הגזלה קיימת </a:t>
            </a:r>
            <a:r>
              <a:rPr lang="he-IL" sz="3200" dirty="0">
                <a:solidFill>
                  <a:srgbClr val="FF0000"/>
                </a:solidFill>
              </a:rPr>
              <a:t>חייב</a:t>
            </a:r>
            <a:r>
              <a:rPr lang="he-IL" sz="3200" dirty="0">
                <a:solidFill>
                  <a:prstClr val="black"/>
                </a:solidFill>
              </a:rPr>
              <a:t> להחזיר. </a:t>
            </a:r>
          </a:p>
          <a:p>
            <a:pPr marL="0" lvl="0" indent="0" fontAlgn="base">
              <a:spcAft>
                <a:spcPct val="0"/>
              </a:spcAft>
              <a:buClr>
                <a:srgbClr val="0BD0D9"/>
              </a:buClr>
              <a:buNone/>
              <a:defRPr/>
            </a:pPr>
            <a:r>
              <a:rPr lang="he-IL" sz="3200" dirty="0">
                <a:solidFill>
                  <a:prstClr val="black"/>
                </a:solidFill>
              </a:rPr>
              <a:t>ואם </a:t>
            </a:r>
            <a:r>
              <a:rPr lang="he-IL" sz="3200" b="1" dirty="0">
                <a:solidFill>
                  <a:prstClr val="black"/>
                </a:solidFill>
              </a:rPr>
              <a:t>אכלה או נאבדה כשהיה קטן, </a:t>
            </a:r>
            <a:r>
              <a:rPr lang="he-IL" sz="3200" dirty="0">
                <a:solidFill>
                  <a:srgbClr val="FF0000"/>
                </a:solidFill>
              </a:rPr>
              <a:t>פטור</a:t>
            </a:r>
            <a:r>
              <a:rPr lang="he-IL" sz="3200" dirty="0">
                <a:solidFill>
                  <a:prstClr val="black"/>
                </a:solidFill>
              </a:rPr>
              <a:t> אף לכשנגדל... </a:t>
            </a:r>
          </a:p>
          <a:p>
            <a:pPr marL="0" lvl="0" indent="0" fontAlgn="base">
              <a:spcAft>
                <a:spcPct val="0"/>
              </a:spcAft>
              <a:buClr>
                <a:srgbClr val="0BD0D9"/>
              </a:buClr>
              <a:buNone/>
              <a:defRPr/>
            </a:pPr>
            <a:r>
              <a:rPr lang="he-IL" sz="3200" dirty="0">
                <a:solidFill>
                  <a:prstClr val="black"/>
                </a:solidFill>
              </a:rPr>
              <a:t>ואם </a:t>
            </a:r>
            <a:r>
              <a:rPr lang="he-IL" sz="3200" b="1" dirty="0" err="1">
                <a:solidFill>
                  <a:prstClr val="black"/>
                </a:solidFill>
              </a:rPr>
              <a:t>היתה</a:t>
            </a:r>
            <a:r>
              <a:rPr lang="he-IL" sz="3200" b="1" dirty="0">
                <a:solidFill>
                  <a:prstClr val="black"/>
                </a:solidFill>
              </a:rPr>
              <a:t> קיימת כשנעשה גדול </a:t>
            </a:r>
            <a:r>
              <a:rPr lang="he-IL" sz="3200" b="1" dirty="0" smtClean="0">
                <a:solidFill>
                  <a:prstClr val="black"/>
                </a:solidFill>
              </a:rPr>
              <a:t>ואחר </a:t>
            </a:r>
            <a:r>
              <a:rPr lang="he-IL" sz="3200" b="1" dirty="0">
                <a:solidFill>
                  <a:prstClr val="black"/>
                </a:solidFill>
              </a:rPr>
              <a:t>שנתגדל אכלה או איבדה בידיים </a:t>
            </a:r>
            <a:r>
              <a:rPr lang="he-IL" sz="3200" dirty="0">
                <a:solidFill>
                  <a:srgbClr val="FF0000"/>
                </a:solidFill>
              </a:rPr>
              <a:t>חייב</a:t>
            </a:r>
            <a:r>
              <a:rPr lang="he-IL" sz="3200" dirty="0">
                <a:solidFill>
                  <a:prstClr val="black"/>
                </a:solidFill>
              </a:rPr>
              <a:t> לשלם, </a:t>
            </a:r>
          </a:p>
          <a:p>
            <a:pPr marL="0" lvl="0" indent="715963" fontAlgn="base">
              <a:spcAft>
                <a:spcPct val="0"/>
              </a:spcAft>
              <a:buClr>
                <a:srgbClr val="0BD0D9"/>
              </a:buClr>
              <a:buNone/>
              <a:defRPr/>
            </a:pPr>
            <a:r>
              <a:rPr lang="he-IL" sz="3200" b="1" dirty="0">
                <a:solidFill>
                  <a:prstClr val="black"/>
                </a:solidFill>
              </a:rPr>
              <a:t>ואם נאבדה באונס</a:t>
            </a:r>
            <a:r>
              <a:rPr lang="he-IL" sz="3200" dirty="0">
                <a:solidFill>
                  <a:prstClr val="black"/>
                </a:solidFill>
              </a:rPr>
              <a:t> מסתבר ש</a:t>
            </a:r>
            <a:r>
              <a:rPr lang="he-IL" sz="3200" dirty="0">
                <a:solidFill>
                  <a:srgbClr val="FF0000"/>
                </a:solidFill>
              </a:rPr>
              <a:t>פטור</a:t>
            </a:r>
            <a:r>
              <a:rPr lang="he-IL" sz="3200" dirty="0">
                <a:solidFill>
                  <a:prstClr val="black"/>
                </a:solidFill>
              </a:rPr>
              <a:t>. </a:t>
            </a:r>
          </a:p>
          <a:p>
            <a:pPr marL="0" lvl="0" indent="715963" fontAlgn="base">
              <a:spcAft>
                <a:spcPct val="0"/>
              </a:spcAft>
              <a:buClr>
                <a:srgbClr val="0BD0D9"/>
              </a:buClr>
              <a:buNone/>
              <a:defRPr/>
            </a:pPr>
            <a:r>
              <a:rPr lang="he-IL" sz="3200" b="1" dirty="0">
                <a:solidFill>
                  <a:prstClr val="black"/>
                </a:solidFill>
              </a:rPr>
              <a:t>ובסתם נאבדה או נגנבה </a:t>
            </a:r>
          </a:p>
          <a:p>
            <a:pPr marL="0" lvl="0" indent="715963" fontAlgn="base">
              <a:spcAft>
                <a:spcPct val="0"/>
              </a:spcAft>
              <a:buClr>
                <a:srgbClr val="0BD0D9"/>
              </a:buClr>
              <a:buNone/>
              <a:defRPr/>
            </a:pPr>
            <a:r>
              <a:rPr lang="he-IL" sz="3200" dirty="0">
                <a:solidFill>
                  <a:prstClr val="black"/>
                </a:solidFill>
              </a:rPr>
              <a:t>באופן ששומר שכר היה חייב </a:t>
            </a:r>
            <a:r>
              <a:rPr lang="he-IL" sz="3200" dirty="0">
                <a:solidFill>
                  <a:srgbClr val="FF0000"/>
                </a:solidFill>
              </a:rPr>
              <a:t>יש לחייבו...</a:t>
            </a:r>
            <a:endParaRPr lang="en-US" sz="3200" dirty="0">
              <a:solidFill>
                <a:srgbClr val="FF0000"/>
              </a:solidFill>
              <a:cs typeface="David" pitchFamily="34" charset="-79"/>
            </a:endParaRPr>
          </a:p>
          <a:p>
            <a:pPr marL="0" indent="0">
              <a:buNone/>
            </a:pPr>
            <a:endParaRPr lang="he-IL"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1953343"/>
            <a:ext cx="1388740" cy="136302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2888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par>
                                <p:cTn id="13" presetID="14" presetClass="entr" presetSubtype="10"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5" dur="500"/>
                                        <p:tgtEl>
                                          <p:spTgt spid="3">
                                            <p:txEl>
                                              <p:pRg st="1" end="1"/>
                                            </p:txEl>
                                          </p:spTgt>
                                        </p:tgtEl>
                                      </p:cBhvr>
                                    </p:animEffect>
                                  </p:childTnLst>
                                </p:cTn>
                              </p:par>
                              <p:par>
                                <p:cTn id="16" presetID="14" presetClass="entr" presetSubtype="10" fill="hold" grpId="0"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8" dur="500"/>
                                        <p:tgtEl>
                                          <p:spTgt spid="3">
                                            <p:txEl>
                                              <p:pRg st="2" end="2"/>
                                            </p:txEl>
                                          </p:spTgt>
                                        </p:tgtEl>
                                      </p:cBhvr>
                                    </p:animEffect>
                                  </p:childTnLst>
                                </p:cTn>
                              </p:par>
                              <p:par>
                                <p:cTn id="19" presetID="14" presetClass="entr" presetSubtype="10"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1" dur="500"/>
                                        <p:tgtEl>
                                          <p:spTgt spid="3">
                                            <p:txEl>
                                              <p:pRg st="3" end="3"/>
                                            </p:txEl>
                                          </p:spTgt>
                                        </p:tgtEl>
                                      </p:cBhvr>
                                    </p:animEffect>
                                  </p:childTnLst>
                                </p:cTn>
                              </p:par>
                              <p:par>
                                <p:cTn id="22" presetID="14" presetClass="entr" presetSubtype="10" fill="hold" grpId="0"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4" dur="500"/>
                                        <p:tgtEl>
                                          <p:spTgt spid="3">
                                            <p:txEl>
                                              <p:pRg st="4" end="4"/>
                                            </p:txEl>
                                          </p:spTgt>
                                        </p:tgtEl>
                                      </p:cBhvr>
                                    </p:animEffect>
                                  </p:childTnLst>
                                </p:cTn>
                              </p:par>
                              <p:par>
                                <p:cTn id="25" presetID="14" presetClass="entr" presetSubtype="10" fill="hold" grpId="0"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randombar(horizontal)">
                                      <p:cBhvr>
                                        <p:cTn id="27" dur="500"/>
                                        <p:tgtEl>
                                          <p:spTgt spid="3">
                                            <p:txEl>
                                              <p:pRg st="5" end="5"/>
                                            </p:txEl>
                                          </p:spTgt>
                                        </p:tgtEl>
                                      </p:cBhvr>
                                    </p:animEffect>
                                  </p:childTnLst>
                                </p:cTn>
                              </p:par>
                              <p:par>
                                <p:cTn id="28" presetID="14" presetClass="entr" presetSubtype="10" fill="hold" grpId="0" nodeType="withEffect">
                                  <p:stCondLst>
                                    <p:cond delay="0"/>
                                  </p:stCondLst>
                                  <p:childTnLst>
                                    <p:set>
                                      <p:cBhvr>
                                        <p:cTn id="29" dur="1" fill="hold">
                                          <p:stCondLst>
                                            <p:cond delay="0"/>
                                          </p:stCondLst>
                                        </p:cTn>
                                        <p:tgtEl>
                                          <p:spTgt spid="3">
                                            <p:txEl>
                                              <p:pRg st="6" end="6"/>
                                            </p:txEl>
                                          </p:spTgt>
                                        </p:tgtEl>
                                        <p:attrNameLst>
                                          <p:attrName>style.visibility</p:attrName>
                                        </p:attrNameLst>
                                      </p:cBhvr>
                                      <p:to>
                                        <p:strVal val="visible"/>
                                      </p:to>
                                    </p:set>
                                    <p:animEffect transition="in" filter="randombar(horizontal)">
                                      <p:cBhvr>
                                        <p:cTn id="30" dur="500"/>
                                        <p:tgtEl>
                                          <p:spTgt spid="3">
                                            <p:txEl>
                                              <p:pRg st="6" end="6"/>
                                            </p:txEl>
                                          </p:spTgt>
                                        </p:tgtEl>
                                      </p:cBhvr>
                                    </p:animEffect>
                                  </p:childTnLst>
                                </p:cTn>
                              </p:par>
                              <p:par>
                                <p:cTn id="31" presetID="14" presetClass="entr" presetSubtype="10" fill="hold" grpId="0" nodeType="with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Effect transition="in" filter="randombar(horizontal)">
                                      <p:cBhvr>
                                        <p:cTn id="33" dur="500"/>
                                        <p:tgtEl>
                                          <p:spTgt spid="3">
                                            <p:txEl>
                                              <p:pRg st="7" end="7"/>
                                            </p:txEl>
                                          </p:spTgt>
                                        </p:tgtEl>
                                      </p:cBhvr>
                                    </p:animEffect>
                                  </p:childTnLst>
                                </p:cTn>
                              </p:par>
                            </p:childTnLst>
                          </p:cTn>
                        </p:par>
                        <p:par>
                          <p:cTn id="34" fill="hold">
                            <p:stCondLst>
                              <p:cond delay="500"/>
                            </p:stCondLst>
                            <p:childTnLst>
                              <p:par>
                                <p:cTn id="35" presetID="45" presetClass="entr" presetSubtype="0" fill="hold" nodeType="afterEffect">
                                  <p:stCondLst>
                                    <p:cond delay="0"/>
                                  </p:stCondLst>
                                  <p:childTnLst>
                                    <p:set>
                                      <p:cBhvr>
                                        <p:cTn id="36" dur="1" fill="hold">
                                          <p:stCondLst>
                                            <p:cond delay="0"/>
                                          </p:stCondLst>
                                        </p:cTn>
                                        <p:tgtEl>
                                          <p:spTgt spid="5122"/>
                                        </p:tgtEl>
                                        <p:attrNameLst>
                                          <p:attrName>style.visibility</p:attrName>
                                        </p:attrNameLst>
                                      </p:cBhvr>
                                      <p:to>
                                        <p:strVal val="visible"/>
                                      </p:to>
                                    </p:set>
                                    <p:animEffect transition="in" filter="fade">
                                      <p:cBhvr>
                                        <p:cTn id="37" dur="2000"/>
                                        <p:tgtEl>
                                          <p:spTgt spid="5122"/>
                                        </p:tgtEl>
                                      </p:cBhvr>
                                    </p:animEffect>
                                    <p:anim calcmode="lin" valueType="num">
                                      <p:cBhvr>
                                        <p:cTn id="38" dur="2000" fill="hold"/>
                                        <p:tgtEl>
                                          <p:spTgt spid="5122"/>
                                        </p:tgtEl>
                                        <p:attrNameLst>
                                          <p:attrName>ppt_w</p:attrName>
                                        </p:attrNameLst>
                                      </p:cBhvr>
                                      <p:tavLst>
                                        <p:tav tm="0" fmla="#ppt_w*sin(2.5*pi*$)">
                                          <p:val>
                                            <p:fltVal val="0"/>
                                          </p:val>
                                        </p:tav>
                                        <p:tav tm="100000">
                                          <p:val>
                                            <p:fltVal val="1"/>
                                          </p:val>
                                        </p:tav>
                                      </p:tavLst>
                                    </p:anim>
                                    <p:anim calcmode="lin" valueType="num">
                                      <p:cBhvr>
                                        <p:cTn id="39" dur="2000" fill="hold"/>
                                        <p:tgtEl>
                                          <p:spTgt spid="512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pPr algn="r"/>
            <a:r>
              <a:rPr lang="he-IL" sz="4000" dirty="0" smtClean="0"/>
              <a:t>אם גנבתי מאבי או </a:t>
            </a:r>
            <a:r>
              <a:rPr lang="he-IL" sz="4000" dirty="0" err="1" smtClean="0"/>
              <a:t>מאימי</a:t>
            </a:r>
            <a:r>
              <a:rPr lang="he-IL" sz="4000" dirty="0" smtClean="0"/>
              <a:t>, מה לעשות?</a:t>
            </a:r>
            <a:endParaRPr lang="he-IL" sz="4000" dirty="0"/>
          </a:p>
        </p:txBody>
      </p:sp>
      <p:sp>
        <p:nvSpPr>
          <p:cNvPr id="3" name="מציין מיקום תוכן 2"/>
          <p:cNvSpPr>
            <a:spLocks noGrp="1"/>
          </p:cNvSpPr>
          <p:nvPr>
            <p:ph idx="1"/>
          </p:nvPr>
        </p:nvSpPr>
        <p:spPr/>
        <p:txBody>
          <a:bodyPr>
            <a:normAutofit lnSpcReduction="10000"/>
          </a:bodyPr>
          <a:lstStyle/>
          <a:p>
            <a:pPr marL="0" indent="0">
              <a:buNone/>
            </a:pPr>
            <a:r>
              <a:rPr lang="he-IL" dirty="0" smtClean="0"/>
              <a:t>תשובה:</a:t>
            </a:r>
          </a:p>
          <a:p>
            <a:pPr marL="0" lvl="0" indent="0" fontAlgn="base">
              <a:spcAft>
                <a:spcPct val="0"/>
              </a:spcAft>
              <a:buClr>
                <a:srgbClr val="0BD0D9"/>
              </a:buClr>
              <a:buNone/>
            </a:pPr>
            <a:r>
              <a:rPr lang="he-IL" altLang="he-IL" sz="3200" dirty="0">
                <a:solidFill>
                  <a:prstClr val="black"/>
                </a:solidFill>
              </a:rPr>
              <a:t>הנה ודאי גם כן </a:t>
            </a:r>
            <a:r>
              <a:rPr lang="he-IL" altLang="he-IL" sz="3200" b="1" dirty="0">
                <a:solidFill>
                  <a:prstClr val="black"/>
                </a:solidFill>
              </a:rPr>
              <a:t>צריך להשיב להם </a:t>
            </a:r>
          </a:p>
          <a:p>
            <a:pPr marL="0" lvl="0" indent="0" fontAlgn="base">
              <a:spcAft>
                <a:spcPct val="0"/>
              </a:spcAft>
              <a:buClr>
                <a:srgbClr val="0BD0D9"/>
              </a:buClr>
              <a:buNone/>
            </a:pPr>
            <a:r>
              <a:rPr lang="he-IL" altLang="he-IL" sz="3200" b="1" dirty="0">
                <a:solidFill>
                  <a:prstClr val="black"/>
                </a:solidFill>
              </a:rPr>
              <a:t>                     </a:t>
            </a:r>
            <a:r>
              <a:rPr lang="he-IL" altLang="he-IL" sz="3200" dirty="0">
                <a:solidFill>
                  <a:prstClr val="black"/>
                </a:solidFill>
              </a:rPr>
              <a:t>או</a:t>
            </a:r>
            <a:r>
              <a:rPr lang="he-IL" altLang="he-IL" sz="3200" b="1" dirty="0">
                <a:solidFill>
                  <a:prstClr val="black"/>
                </a:solidFill>
              </a:rPr>
              <a:t> שימחלו בפירוש</a:t>
            </a:r>
            <a:r>
              <a:rPr lang="he-IL" altLang="he-IL" sz="3200" dirty="0">
                <a:solidFill>
                  <a:prstClr val="black"/>
                </a:solidFill>
              </a:rPr>
              <a:t>, </a:t>
            </a:r>
          </a:p>
          <a:p>
            <a:pPr marL="0" lvl="0" indent="0" fontAlgn="base">
              <a:spcAft>
                <a:spcPct val="0"/>
              </a:spcAft>
              <a:buClr>
                <a:srgbClr val="0BD0D9"/>
              </a:buClr>
              <a:buNone/>
            </a:pPr>
            <a:r>
              <a:rPr lang="he-IL" altLang="he-IL" sz="3200" dirty="0">
                <a:solidFill>
                  <a:prstClr val="black"/>
                </a:solidFill>
              </a:rPr>
              <a:t>כי </a:t>
            </a:r>
            <a:r>
              <a:rPr lang="he-IL" altLang="he-IL" sz="3200" b="1" dirty="0" err="1" smtClean="0">
                <a:solidFill>
                  <a:prstClr val="black"/>
                </a:solidFill>
              </a:rPr>
              <a:t>באומדנא</a:t>
            </a:r>
            <a:r>
              <a:rPr lang="he-IL" altLang="he-IL" sz="3200" b="1" dirty="0" smtClean="0">
                <a:solidFill>
                  <a:prstClr val="black"/>
                </a:solidFill>
              </a:rPr>
              <a:t> (סבור) </a:t>
            </a:r>
            <a:r>
              <a:rPr lang="he-IL" altLang="he-IL" sz="3200" b="1" dirty="0">
                <a:solidFill>
                  <a:prstClr val="black"/>
                </a:solidFill>
              </a:rPr>
              <a:t>שמחלו</a:t>
            </a:r>
            <a:r>
              <a:rPr lang="he-IL" altLang="he-IL" sz="3200" dirty="0">
                <a:solidFill>
                  <a:prstClr val="black"/>
                </a:solidFill>
              </a:rPr>
              <a:t> אינו כלום לסמוך על זה, </a:t>
            </a:r>
          </a:p>
          <a:p>
            <a:pPr marL="0" lvl="0" indent="0" fontAlgn="base">
              <a:spcAft>
                <a:spcPct val="0"/>
              </a:spcAft>
              <a:buClr>
                <a:srgbClr val="0BD0D9"/>
              </a:buClr>
              <a:buNone/>
            </a:pPr>
            <a:r>
              <a:rPr lang="he-IL" altLang="he-IL" sz="3200" dirty="0">
                <a:solidFill>
                  <a:prstClr val="black"/>
                </a:solidFill>
              </a:rPr>
              <a:t>וגם </a:t>
            </a:r>
            <a:r>
              <a:rPr lang="he-IL" altLang="he-IL" sz="3200" b="1" dirty="0">
                <a:solidFill>
                  <a:prstClr val="black"/>
                </a:solidFill>
              </a:rPr>
              <a:t>כשלא ידעו שגנב </a:t>
            </a:r>
            <a:r>
              <a:rPr lang="he-IL" altLang="he-IL" sz="3200" dirty="0">
                <a:solidFill>
                  <a:prstClr val="black"/>
                </a:solidFill>
              </a:rPr>
              <a:t>מהם הא ודאי לא מחלו. </a:t>
            </a:r>
          </a:p>
          <a:p>
            <a:pPr marL="0" lvl="0" indent="0" fontAlgn="base">
              <a:spcAft>
                <a:spcPct val="0"/>
              </a:spcAft>
              <a:buClr>
                <a:srgbClr val="0BD0D9"/>
              </a:buClr>
              <a:buNone/>
            </a:pPr>
            <a:r>
              <a:rPr lang="he-IL" altLang="he-IL" sz="3200" b="1" dirty="0">
                <a:solidFill>
                  <a:prstClr val="black"/>
                </a:solidFill>
              </a:rPr>
              <a:t>שלהיפטר</a:t>
            </a:r>
            <a:r>
              <a:rPr lang="he-IL" altLang="he-IL" sz="3200" dirty="0">
                <a:solidFill>
                  <a:prstClr val="black"/>
                </a:solidFill>
              </a:rPr>
              <a:t> מממון </a:t>
            </a:r>
            <a:r>
              <a:rPr lang="he-IL" altLang="he-IL" sz="3200" dirty="0" err="1">
                <a:solidFill>
                  <a:prstClr val="black"/>
                </a:solidFill>
              </a:rPr>
              <a:t>שחייבין</a:t>
            </a:r>
            <a:r>
              <a:rPr lang="he-IL" altLang="he-IL" sz="3200" dirty="0">
                <a:solidFill>
                  <a:prstClr val="black"/>
                </a:solidFill>
              </a:rPr>
              <a:t>, </a:t>
            </a:r>
            <a:r>
              <a:rPr lang="he-IL" altLang="he-IL" sz="3200" b="1" dirty="0">
                <a:solidFill>
                  <a:prstClr val="black"/>
                </a:solidFill>
              </a:rPr>
              <a:t>צריך מחילה </a:t>
            </a:r>
            <a:r>
              <a:rPr lang="he-IL" altLang="he-IL" sz="3200" dirty="0">
                <a:solidFill>
                  <a:prstClr val="black"/>
                </a:solidFill>
              </a:rPr>
              <a:t>ממש בפועל... </a:t>
            </a:r>
            <a:endParaRPr lang="he-IL" altLang="he-IL" sz="3200" dirty="0" smtClean="0">
              <a:solidFill>
                <a:prstClr val="black"/>
              </a:solidFill>
            </a:endParaRPr>
          </a:p>
          <a:p>
            <a:pPr marL="0" lvl="0" indent="0" fontAlgn="base">
              <a:spcAft>
                <a:spcPct val="0"/>
              </a:spcAft>
              <a:buClr>
                <a:srgbClr val="0BD0D9"/>
              </a:buClr>
              <a:buNone/>
            </a:pPr>
            <a:r>
              <a:rPr lang="he-IL" altLang="he-IL" sz="3200" dirty="0" smtClean="0">
                <a:solidFill>
                  <a:prstClr val="black"/>
                </a:solidFill>
              </a:rPr>
              <a:t>במילים אחרות: יש להחזיר את הגניבה ולשמוע מההורים שהם מוחלים לי</a:t>
            </a:r>
            <a:endParaRPr lang="en-US" altLang="he-IL" sz="3200" dirty="0">
              <a:solidFill>
                <a:prstClr val="black"/>
              </a:solidFill>
            </a:endParaRPr>
          </a:p>
          <a:p>
            <a:pPr marL="0" indent="0">
              <a:buNone/>
            </a:pPr>
            <a:endParaRPr lang="he-IL"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5518" y="1988840"/>
            <a:ext cx="2214896" cy="16561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68977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wipe(down)">
                                      <p:cBhvr>
                                        <p:cTn id="13" dur="500"/>
                                        <p:tgtEl>
                                          <p:spTgt spid="3">
                                            <p:txEl>
                                              <p:pRg st="0" end="0"/>
                                            </p:txEl>
                                          </p:spTgt>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wipe(down)">
                                      <p:cBhvr>
                                        <p:cTn id="16" dur="500"/>
                                        <p:tgtEl>
                                          <p:spTgt spid="3">
                                            <p:txEl>
                                              <p:pRg st="1" end="1"/>
                                            </p:txEl>
                                          </p:spTgt>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wipe(down)">
                                      <p:cBhvr>
                                        <p:cTn id="19" dur="500"/>
                                        <p:tgtEl>
                                          <p:spTgt spid="3">
                                            <p:txEl>
                                              <p:pRg st="2" end="2"/>
                                            </p:txEl>
                                          </p:spTgt>
                                        </p:tgtEl>
                                      </p:cBhvr>
                                    </p:animEffect>
                                  </p:childTnLst>
                                </p:cTn>
                              </p:par>
                              <p:par>
                                <p:cTn id="20" presetID="22" presetClass="entr" presetSubtype="4" fill="hold" grpId="0"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wipe(down)">
                                      <p:cBhvr>
                                        <p:cTn id="25" dur="500"/>
                                        <p:tgtEl>
                                          <p:spTgt spid="3">
                                            <p:txEl>
                                              <p:pRg st="4" end="4"/>
                                            </p:txEl>
                                          </p:spTgt>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wipe(down)">
                                      <p:cBhvr>
                                        <p:cTn id="28" dur="500"/>
                                        <p:tgtEl>
                                          <p:spTgt spid="3">
                                            <p:txEl>
                                              <p:pRg st="5" end="5"/>
                                            </p:txEl>
                                          </p:spTgt>
                                        </p:tgtEl>
                                      </p:cBhvr>
                                    </p:animEffect>
                                  </p:childTnLst>
                                </p:cTn>
                              </p:par>
                              <p:par>
                                <p:cTn id="29" presetID="22" presetClass="entr" presetSubtype="4" fill="hold" grpId="0"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wipe(down)">
                                      <p:cBhvr>
                                        <p:cTn id="31" dur="500"/>
                                        <p:tgtEl>
                                          <p:spTgt spid="3">
                                            <p:txEl>
                                              <p:pRg st="6" end="6"/>
                                            </p:txEl>
                                          </p:spTgt>
                                        </p:tgtEl>
                                      </p:cBhvr>
                                    </p:animEffect>
                                  </p:childTnLst>
                                </p:cTn>
                              </p:par>
                            </p:childTnLst>
                          </p:cTn>
                        </p:par>
                        <p:par>
                          <p:cTn id="32" fill="hold">
                            <p:stCondLst>
                              <p:cond delay="500"/>
                            </p:stCondLst>
                            <p:childTnLst>
                              <p:par>
                                <p:cTn id="33" presetID="45" presetClass="entr" presetSubtype="0" fill="hold" nodeType="afterEffect">
                                  <p:stCondLst>
                                    <p:cond delay="0"/>
                                  </p:stCondLst>
                                  <p:childTnLst>
                                    <p:set>
                                      <p:cBhvr>
                                        <p:cTn id="34" dur="1" fill="hold">
                                          <p:stCondLst>
                                            <p:cond delay="0"/>
                                          </p:stCondLst>
                                        </p:cTn>
                                        <p:tgtEl>
                                          <p:spTgt spid="6146"/>
                                        </p:tgtEl>
                                        <p:attrNameLst>
                                          <p:attrName>style.visibility</p:attrName>
                                        </p:attrNameLst>
                                      </p:cBhvr>
                                      <p:to>
                                        <p:strVal val="visible"/>
                                      </p:to>
                                    </p:set>
                                    <p:animEffect transition="in" filter="fade">
                                      <p:cBhvr>
                                        <p:cTn id="35" dur="2000"/>
                                        <p:tgtEl>
                                          <p:spTgt spid="6146"/>
                                        </p:tgtEl>
                                      </p:cBhvr>
                                    </p:animEffect>
                                    <p:anim calcmode="lin" valueType="num">
                                      <p:cBhvr>
                                        <p:cTn id="36" dur="2000" fill="hold"/>
                                        <p:tgtEl>
                                          <p:spTgt spid="6146"/>
                                        </p:tgtEl>
                                        <p:attrNameLst>
                                          <p:attrName>ppt_w</p:attrName>
                                        </p:attrNameLst>
                                      </p:cBhvr>
                                      <p:tavLst>
                                        <p:tav tm="0" fmla="#ppt_w*sin(2.5*pi*$)">
                                          <p:val>
                                            <p:fltVal val="0"/>
                                          </p:val>
                                        </p:tav>
                                        <p:tav tm="100000">
                                          <p:val>
                                            <p:fltVal val="1"/>
                                          </p:val>
                                        </p:tav>
                                      </p:tavLst>
                                    </p:anim>
                                    <p:anim calcmode="lin" valueType="num">
                                      <p:cBhvr>
                                        <p:cTn id="37" dur="2000" fill="hold"/>
                                        <p:tgtEl>
                                          <p:spTgt spid="614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467544" y="548680"/>
            <a:ext cx="8229600" cy="5400600"/>
          </a:xfrm>
        </p:spPr>
        <p:txBody>
          <a:bodyPr>
            <a:normAutofit/>
          </a:bodyPr>
          <a:lstStyle/>
          <a:p>
            <a:pPr>
              <a:lnSpc>
                <a:spcPct val="150000"/>
              </a:lnSpc>
            </a:pPr>
            <a:r>
              <a:rPr lang="he-IL" dirty="0" smtClean="0"/>
              <a:t>תשובה היא האפשרות לתקן, לחזור לסדר החיים הנכון. </a:t>
            </a:r>
          </a:p>
          <a:p>
            <a:pPr>
              <a:lnSpc>
                <a:spcPct val="150000"/>
              </a:lnSpc>
            </a:pPr>
            <a:r>
              <a:rPr lang="he-IL" dirty="0" smtClean="0"/>
              <a:t>איך עושים זאת? </a:t>
            </a:r>
          </a:p>
          <a:p>
            <a:pPr>
              <a:lnSpc>
                <a:spcPct val="150000"/>
              </a:lnSpc>
            </a:pPr>
            <a:r>
              <a:rPr lang="he-IL" dirty="0" smtClean="0"/>
              <a:t>איך ניתן לתקן עברה שכבר נעשתה?</a:t>
            </a:r>
          </a:p>
          <a:p>
            <a:pPr>
              <a:lnSpc>
                <a:spcPct val="150000"/>
              </a:lnSpc>
            </a:pPr>
            <a:r>
              <a:rPr lang="he-IL" dirty="0" smtClean="0"/>
              <a:t> מה נדרש </a:t>
            </a:r>
            <a:r>
              <a:rPr lang="he-IL" dirty="0" err="1" smtClean="0"/>
              <a:t>מאיתנו</a:t>
            </a:r>
            <a:r>
              <a:rPr lang="he-IL" dirty="0" smtClean="0"/>
              <a:t>?</a:t>
            </a:r>
          </a:p>
          <a:p>
            <a:pPr>
              <a:lnSpc>
                <a:spcPct val="150000"/>
              </a:lnSpc>
            </a:pPr>
            <a:r>
              <a:rPr lang="he-IL" dirty="0" smtClean="0"/>
              <a:t> האם תשובה היא רק מעבירה, או שהיא תיאור מצב של תנועה מתמדת לעיצוב זהות אישית וחברתית טובה יותר?  </a:t>
            </a:r>
          </a:p>
          <a:p>
            <a:pPr>
              <a:lnSpc>
                <a:spcPct val="150000"/>
              </a:lnSpc>
            </a:pPr>
            <a:endParaRPr lang="he-IL" dirty="0" smtClean="0"/>
          </a:p>
          <a:p>
            <a:endParaRPr lang="he-IL" dirty="0"/>
          </a:p>
        </p:txBody>
      </p:sp>
    </p:spTree>
    <p:extLst>
      <p:ext uri="{BB962C8B-B14F-4D97-AF65-F5344CB8AC3E}">
        <p14:creationId xmlns:p14="http://schemas.microsoft.com/office/powerpoint/2010/main" val="2293502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0" y="980728"/>
            <a:ext cx="1102618" cy="113282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כותרת 1"/>
          <p:cNvSpPr>
            <a:spLocks noGrp="1"/>
          </p:cNvSpPr>
          <p:nvPr>
            <p:ph type="title"/>
          </p:nvPr>
        </p:nvSpPr>
        <p:spPr>
          <a:xfrm>
            <a:off x="539552" y="692696"/>
            <a:ext cx="8229600" cy="1143000"/>
          </a:xfrm>
        </p:spPr>
        <p:txBody>
          <a:bodyPr>
            <a:normAutofit fontScale="90000"/>
          </a:bodyPr>
          <a:lstStyle/>
          <a:p>
            <a:pPr algn="r"/>
            <a:r>
              <a:rPr lang="he-IL" dirty="0" smtClean="0"/>
              <a:t>בעבר גנבתי כ"כ הרבה ואני לא זוכר כמה גנבתי...</a:t>
            </a:r>
            <a:endParaRPr lang="he-IL" dirty="0"/>
          </a:p>
        </p:txBody>
      </p:sp>
      <p:sp>
        <p:nvSpPr>
          <p:cNvPr id="3" name="מציין מיקום תוכן 2"/>
          <p:cNvSpPr>
            <a:spLocks noGrp="1"/>
          </p:cNvSpPr>
          <p:nvPr>
            <p:ph idx="1"/>
          </p:nvPr>
        </p:nvSpPr>
        <p:spPr/>
        <p:txBody>
          <a:bodyPr>
            <a:normAutofit fontScale="92500"/>
          </a:bodyPr>
          <a:lstStyle/>
          <a:p>
            <a:pPr marL="0" indent="0">
              <a:buNone/>
            </a:pPr>
            <a:r>
              <a:rPr lang="he-IL" dirty="0" smtClean="0"/>
              <a:t>תשובה: </a:t>
            </a:r>
          </a:p>
          <a:p>
            <a:pPr marL="0" lvl="0" indent="0">
              <a:spcBef>
                <a:spcPts val="0"/>
              </a:spcBef>
              <a:buClr>
                <a:srgbClr val="0BD0D9"/>
              </a:buClr>
              <a:buNone/>
              <a:defRPr/>
            </a:pPr>
            <a:r>
              <a:rPr lang="he-IL" sz="3200" dirty="0">
                <a:solidFill>
                  <a:prstClr val="black"/>
                </a:solidFill>
              </a:rPr>
              <a:t>הנה נראה לעניות דעתי, שצריך אתה </a:t>
            </a:r>
          </a:p>
          <a:p>
            <a:pPr marL="0" lvl="0" indent="0">
              <a:spcBef>
                <a:spcPts val="0"/>
              </a:spcBef>
              <a:buClr>
                <a:srgbClr val="0BD0D9"/>
              </a:buClr>
              <a:buNone/>
              <a:defRPr/>
            </a:pPr>
            <a:r>
              <a:rPr lang="he-IL" sz="3200" b="1" dirty="0" err="1">
                <a:solidFill>
                  <a:prstClr val="black"/>
                </a:solidFill>
              </a:rPr>
              <a:t>ליתן</a:t>
            </a:r>
            <a:r>
              <a:rPr lang="he-IL" sz="3200" b="1" dirty="0">
                <a:solidFill>
                  <a:prstClr val="black"/>
                </a:solidFill>
              </a:rPr>
              <a:t> לצורכי רבים </a:t>
            </a:r>
            <a:r>
              <a:rPr lang="he-IL" sz="3200" dirty="0">
                <a:solidFill>
                  <a:prstClr val="black"/>
                </a:solidFill>
              </a:rPr>
              <a:t>כל כך עד </a:t>
            </a:r>
            <a:r>
              <a:rPr lang="he-IL" sz="3200" b="1" dirty="0">
                <a:solidFill>
                  <a:prstClr val="black"/>
                </a:solidFill>
              </a:rPr>
              <a:t>שיצא הספק מלבך</a:t>
            </a:r>
            <a:r>
              <a:rPr lang="he-IL" sz="3200" dirty="0">
                <a:solidFill>
                  <a:prstClr val="black"/>
                </a:solidFill>
              </a:rPr>
              <a:t>... </a:t>
            </a:r>
          </a:p>
          <a:p>
            <a:pPr marL="0" lvl="0" indent="0">
              <a:spcBef>
                <a:spcPts val="0"/>
              </a:spcBef>
              <a:buClr>
                <a:srgbClr val="0BD0D9"/>
              </a:buClr>
              <a:buNone/>
              <a:defRPr/>
            </a:pPr>
            <a:r>
              <a:rPr lang="he-IL" sz="3200" dirty="0">
                <a:solidFill>
                  <a:prstClr val="black"/>
                </a:solidFill>
              </a:rPr>
              <a:t>אך </a:t>
            </a:r>
            <a:r>
              <a:rPr lang="he-IL" sz="3200" b="1" dirty="0">
                <a:solidFill>
                  <a:prstClr val="black"/>
                </a:solidFill>
              </a:rPr>
              <a:t>חששות בעלמא </a:t>
            </a:r>
            <a:r>
              <a:rPr lang="he-IL" sz="3200" dirty="0">
                <a:solidFill>
                  <a:prstClr val="black"/>
                </a:solidFill>
              </a:rPr>
              <a:t>שמא שכח </a:t>
            </a:r>
            <a:r>
              <a:rPr lang="he-IL" sz="3200" b="1" dirty="0">
                <a:solidFill>
                  <a:prstClr val="black"/>
                </a:solidFill>
              </a:rPr>
              <a:t>אין להחשיב זה לספק</a:t>
            </a:r>
            <a:r>
              <a:rPr lang="he-IL" sz="3200" dirty="0">
                <a:solidFill>
                  <a:prstClr val="black"/>
                </a:solidFill>
              </a:rPr>
              <a:t> כלל, </a:t>
            </a:r>
          </a:p>
          <a:p>
            <a:pPr marL="0" lvl="0" indent="0">
              <a:spcBef>
                <a:spcPts val="0"/>
              </a:spcBef>
              <a:buClr>
                <a:srgbClr val="0BD0D9"/>
              </a:buClr>
              <a:buNone/>
              <a:defRPr/>
            </a:pPr>
            <a:r>
              <a:rPr lang="he-IL" sz="3200" dirty="0">
                <a:solidFill>
                  <a:prstClr val="black"/>
                </a:solidFill>
              </a:rPr>
              <a:t>אלא </a:t>
            </a:r>
            <a:r>
              <a:rPr lang="he-IL" sz="3200" b="1" dirty="0">
                <a:solidFill>
                  <a:prstClr val="black"/>
                </a:solidFill>
              </a:rPr>
              <a:t>אם יודע ששכח </a:t>
            </a:r>
            <a:r>
              <a:rPr lang="he-IL" sz="3200" dirty="0">
                <a:solidFill>
                  <a:prstClr val="black"/>
                </a:solidFill>
              </a:rPr>
              <a:t>ואינו יודע כמה, </a:t>
            </a:r>
          </a:p>
          <a:p>
            <a:pPr marL="0" lvl="0" indent="0">
              <a:spcBef>
                <a:spcPts val="0"/>
              </a:spcBef>
              <a:buClr>
                <a:srgbClr val="0BD0D9"/>
              </a:buClr>
              <a:buNone/>
              <a:defRPr/>
            </a:pPr>
            <a:r>
              <a:rPr lang="he-IL" sz="3200" dirty="0">
                <a:solidFill>
                  <a:prstClr val="black"/>
                </a:solidFill>
              </a:rPr>
              <a:t>או </a:t>
            </a:r>
            <a:r>
              <a:rPr lang="he-IL" sz="3200" b="1" dirty="0">
                <a:solidFill>
                  <a:prstClr val="black"/>
                </a:solidFill>
              </a:rPr>
              <a:t>קרוב לו ששכח</a:t>
            </a:r>
            <a:r>
              <a:rPr lang="he-IL" sz="3200" dirty="0">
                <a:solidFill>
                  <a:prstClr val="black"/>
                </a:solidFill>
              </a:rPr>
              <a:t>... </a:t>
            </a:r>
            <a:endParaRPr lang="en-US" sz="3200" dirty="0">
              <a:solidFill>
                <a:prstClr val="black"/>
              </a:solidFill>
            </a:endParaRPr>
          </a:p>
          <a:p>
            <a:pPr marL="0" lvl="0" indent="0">
              <a:spcBef>
                <a:spcPts val="0"/>
              </a:spcBef>
              <a:buClr>
                <a:srgbClr val="0BD0D9"/>
              </a:buClr>
              <a:buNone/>
              <a:defRPr/>
            </a:pPr>
            <a:r>
              <a:rPr lang="he-IL" sz="3200" dirty="0">
                <a:solidFill>
                  <a:prstClr val="black"/>
                </a:solidFill>
              </a:rPr>
              <a:t>... בכל אופן </a:t>
            </a:r>
            <a:r>
              <a:rPr lang="he-IL" sz="3200" b="1" dirty="0">
                <a:solidFill>
                  <a:prstClr val="black"/>
                </a:solidFill>
              </a:rPr>
              <a:t>צריך מהם מחילה על הצער </a:t>
            </a:r>
          </a:p>
          <a:p>
            <a:pPr marL="0" lvl="0" indent="0">
              <a:spcBef>
                <a:spcPts val="0"/>
              </a:spcBef>
              <a:buClr>
                <a:srgbClr val="0BD0D9"/>
              </a:buClr>
              <a:buNone/>
              <a:defRPr/>
            </a:pPr>
            <a:r>
              <a:rPr lang="he-IL" sz="3200" b="1" dirty="0">
                <a:solidFill>
                  <a:prstClr val="black"/>
                </a:solidFill>
              </a:rPr>
              <a:t>אם נודעו </a:t>
            </a:r>
            <a:r>
              <a:rPr lang="he-IL" sz="3200" dirty="0">
                <a:solidFill>
                  <a:prstClr val="black"/>
                </a:solidFill>
              </a:rPr>
              <a:t>מהגנבה </a:t>
            </a:r>
            <a:r>
              <a:rPr lang="he-IL" sz="3200" u="sng" dirty="0">
                <a:solidFill>
                  <a:prstClr val="black"/>
                </a:solidFill>
              </a:rPr>
              <a:t>והיה להם צער, </a:t>
            </a:r>
          </a:p>
          <a:p>
            <a:pPr marL="0" lvl="0" indent="0">
              <a:spcBef>
                <a:spcPts val="0"/>
              </a:spcBef>
              <a:buClr>
                <a:srgbClr val="0BD0D9"/>
              </a:buClr>
              <a:buNone/>
              <a:defRPr/>
            </a:pPr>
            <a:r>
              <a:rPr lang="he-IL" sz="3200" dirty="0">
                <a:solidFill>
                  <a:prstClr val="black"/>
                </a:solidFill>
              </a:rPr>
              <a:t>ובשביל זה צריך </a:t>
            </a:r>
            <a:r>
              <a:rPr lang="he-IL" sz="3200" b="1" dirty="0">
                <a:solidFill>
                  <a:prstClr val="black"/>
                </a:solidFill>
              </a:rPr>
              <a:t>לכתוב מכתב לבקש מחילה...</a:t>
            </a:r>
          </a:p>
          <a:p>
            <a:pPr marL="0" indent="0">
              <a:buNone/>
            </a:pPr>
            <a:endParaRPr lang="he-IL" dirty="0"/>
          </a:p>
        </p:txBody>
      </p:sp>
    </p:spTree>
    <p:extLst>
      <p:ext uri="{BB962C8B-B14F-4D97-AF65-F5344CB8AC3E}">
        <p14:creationId xmlns:p14="http://schemas.microsoft.com/office/powerpoint/2010/main" val="2210355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par>
                          <p:cTn id="8" fill="hold">
                            <p:stCondLst>
                              <p:cond delay="500"/>
                            </p:stCondLst>
                            <p:childTnLst>
                              <p:par>
                                <p:cTn id="9" presetID="26" presetClass="entr" presetSubtype="0" fill="hold" nodeType="afterEffect">
                                  <p:stCondLst>
                                    <p:cond delay="0"/>
                                  </p:stCondLst>
                                  <p:childTnLst>
                                    <p:set>
                                      <p:cBhvr>
                                        <p:cTn id="10" dur="1" fill="hold">
                                          <p:stCondLst>
                                            <p:cond delay="0"/>
                                          </p:stCondLst>
                                        </p:cTn>
                                        <p:tgtEl>
                                          <p:spTgt spid="7170"/>
                                        </p:tgtEl>
                                        <p:attrNameLst>
                                          <p:attrName>style.visibility</p:attrName>
                                        </p:attrNameLst>
                                      </p:cBhvr>
                                      <p:to>
                                        <p:strVal val="visible"/>
                                      </p:to>
                                    </p:set>
                                    <p:animEffect transition="in" filter="wipe(down)">
                                      <p:cBhvr>
                                        <p:cTn id="11" dur="580">
                                          <p:stCondLst>
                                            <p:cond delay="0"/>
                                          </p:stCondLst>
                                        </p:cTn>
                                        <p:tgtEl>
                                          <p:spTgt spid="7170"/>
                                        </p:tgtEl>
                                      </p:cBhvr>
                                    </p:animEffect>
                                    <p:anim calcmode="lin" valueType="num">
                                      <p:cBhvr>
                                        <p:cTn id="12" dur="1822" tmFilter="0,0; 0.14,0.36; 0.43,0.73; 0.71,0.91; 1.0,1.0">
                                          <p:stCondLst>
                                            <p:cond delay="0"/>
                                          </p:stCondLst>
                                        </p:cTn>
                                        <p:tgtEl>
                                          <p:spTgt spid="7170"/>
                                        </p:tgtEl>
                                        <p:attrNameLst>
                                          <p:attrName>ppt_x</p:attrName>
                                        </p:attrNameLst>
                                      </p:cBhvr>
                                      <p:tavLst>
                                        <p:tav tm="0">
                                          <p:val>
                                            <p:strVal val="#ppt_x-0.25"/>
                                          </p:val>
                                        </p:tav>
                                        <p:tav tm="100000">
                                          <p:val>
                                            <p:strVal val="#ppt_x"/>
                                          </p:val>
                                        </p:tav>
                                      </p:tavLst>
                                    </p:anim>
                                    <p:anim calcmode="lin" valueType="num">
                                      <p:cBhvr>
                                        <p:cTn id="13" dur="664" tmFilter="0.0,0.0; 0.25,0.07; 0.50,0.2; 0.75,0.467; 1.0,1.0">
                                          <p:stCondLst>
                                            <p:cond delay="0"/>
                                          </p:stCondLst>
                                        </p:cTn>
                                        <p:tgtEl>
                                          <p:spTgt spid="7170"/>
                                        </p:tgtEl>
                                        <p:attrNameLst>
                                          <p:attrName>ppt_y</p:attrName>
                                        </p:attrNameLst>
                                      </p:cBhvr>
                                      <p:tavLst>
                                        <p:tav tm="0" fmla="#ppt_y-sin(pi*$)/3">
                                          <p:val>
                                            <p:fltVal val="0.5"/>
                                          </p:val>
                                        </p:tav>
                                        <p:tav tm="100000">
                                          <p:val>
                                            <p:fltVal val="1"/>
                                          </p:val>
                                        </p:tav>
                                      </p:tavLst>
                                    </p:anim>
                                    <p:anim calcmode="lin" valueType="num">
                                      <p:cBhvr>
                                        <p:cTn id="14" dur="664" tmFilter="0, 0; 0.125,0.2665; 0.25,0.4; 0.375,0.465; 0.5,0.5;  0.625,0.535; 0.75,0.6; 0.875,0.7335; 1,1">
                                          <p:stCondLst>
                                            <p:cond delay="664"/>
                                          </p:stCondLst>
                                        </p:cTn>
                                        <p:tgtEl>
                                          <p:spTgt spid="7170"/>
                                        </p:tgtEl>
                                        <p:attrNameLst>
                                          <p:attrName>ppt_y</p:attrName>
                                        </p:attrNameLst>
                                      </p:cBhvr>
                                      <p:tavLst>
                                        <p:tav tm="0" fmla="#ppt_y-sin(pi*$)/9">
                                          <p:val>
                                            <p:fltVal val="0"/>
                                          </p:val>
                                        </p:tav>
                                        <p:tav tm="100000">
                                          <p:val>
                                            <p:fltVal val="1"/>
                                          </p:val>
                                        </p:tav>
                                      </p:tavLst>
                                    </p:anim>
                                    <p:anim calcmode="lin" valueType="num">
                                      <p:cBhvr>
                                        <p:cTn id="15" dur="332" tmFilter="0, 0; 0.125,0.2665; 0.25,0.4; 0.375,0.465; 0.5,0.5;  0.625,0.535; 0.75,0.6; 0.875,0.7335; 1,1">
                                          <p:stCondLst>
                                            <p:cond delay="1324"/>
                                          </p:stCondLst>
                                        </p:cTn>
                                        <p:tgtEl>
                                          <p:spTgt spid="7170"/>
                                        </p:tgtEl>
                                        <p:attrNameLst>
                                          <p:attrName>ppt_y</p:attrName>
                                        </p:attrNameLst>
                                      </p:cBhvr>
                                      <p:tavLst>
                                        <p:tav tm="0" fmla="#ppt_y-sin(pi*$)/27">
                                          <p:val>
                                            <p:fltVal val="0"/>
                                          </p:val>
                                        </p:tav>
                                        <p:tav tm="100000">
                                          <p:val>
                                            <p:fltVal val="1"/>
                                          </p:val>
                                        </p:tav>
                                      </p:tavLst>
                                    </p:anim>
                                    <p:anim calcmode="lin" valueType="num">
                                      <p:cBhvr>
                                        <p:cTn id="16" dur="164" tmFilter="0, 0; 0.125,0.2665; 0.25,0.4; 0.375,0.465; 0.5,0.5;  0.625,0.535; 0.75,0.6; 0.875,0.7335; 1,1">
                                          <p:stCondLst>
                                            <p:cond delay="1656"/>
                                          </p:stCondLst>
                                        </p:cTn>
                                        <p:tgtEl>
                                          <p:spTgt spid="7170"/>
                                        </p:tgtEl>
                                        <p:attrNameLst>
                                          <p:attrName>ppt_y</p:attrName>
                                        </p:attrNameLst>
                                      </p:cBhvr>
                                      <p:tavLst>
                                        <p:tav tm="0" fmla="#ppt_y-sin(pi*$)/81">
                                          <p:val>
                                            <p:fltVal val="0"/>
                                          </p:val>
                                        </p:tav>
                                        <p:tav tm="100000">
                                          <p:val>
                                            <p:fltVal val="1"/>
                                          </p:val>
                                        </p:tav>
                                      </p:tavLst>
                                    </p:anim>
                                    <p:animScale>
                                      <p:cBhvr>
                                        <p:cTn id="17" dur="26">
                                          <p:stCondLst>
                                            <p:cond delay="650"/>
                                          </p:stCondLst>
                                        </p:cTn>
                                        <p:tgtEl>
                                          <p:spTgt spid="7170"/>
                                        </p:tgtEl>
                                      </p:cBhvr>
                                      <p:to x="100000" y="60000"/>
                                    </p:animScale>
                                    <p:animScale>
                                      <p:cBhvr>
                                        <p:cTn id="18" dur="166" decel="50000">
                                          <p:stCondLst>
                                            <p:cond delay="676"/>
                                          </p:stCondLst>
                                        </p:cTn>
                                        <p:tgtEl>
                                          <p:spTgt spid="7170"/>
                                        </p:tgtEl>
                                      </p:cBhvr>
                                      <p:to x="100000" y="100000"/>
                                    </p:animScale>
                                    <p:animScale>
                                      <p:cBhvr>
                                        <p:cTn id="19" dur="26">
                                          <p:stCondLst>
                                            <p:cond delay="1312"/>
                                          </p:stCondLst>
                                        </p:cTn>
                                        <p:tgtEl>
                                          <p:spTgt spid="7170"/>
                                        </p:tgtEl>
                                      </p:cBhvr>
                                      <p:to x="100000" y="80000"/>
                                    </p:animScale>
                                    <p:animScale>
                                      <p:cBhvr>
                                        <p:cTn id="20" dur="166" decel="50000">
                                          <p:stCondLst>
                                            <p:cond delay="1338"/>
                                          </p:stCondLst>
                                        </p:cTn>
                                        <p:tgtEl>
                                          <p:spTgt spid="7170"/>
                                        </p:tgtEl>
                                      </p:cBhvr>
                                      <p:to x="100000" y="100000"/>
                                    </p:animScale>
                                    <p:animScale>
                                      <p:cBhvr>
                                        <p:cTn id="21" dur="26">
                                          <p:stCondLst>
                                            <p:cond delay="1642"/>
                                          </p:stCondLst>
                                        </p:cTn>
                                        <p:tgtEl>
                                          <p:spTgt spid="7170"/>
                                        </p:tgtEl>
                                      </p:cBhvr>
                                      <p:to x="100000" y="90000"/>
                                    </p:animScale>
                                    <p:animScale>
                                      <p:cBhvr>
                                        <p:cTn id="22" dur="166" decel="50000">
                                          <p:stCondLst>
                                            <p:cond delay="1668"/>
                                          </p:stCondLst>
                                        </p:cTn>
                                        <p:tgtEl>
                                          <p:spTgt spid="7170"/>
                                        </p:tgtEl>
                                      </p:cBhvr>
                                      <p:to x="100000" y="100000"/>
                                    </p:animScale>
                                    <p:animScale>
                                      <p:cBhvr>
                                        <p:cTn id="23" dur="26">
                                          <p:stCondLst>
                                            <p:cond delay="1808"/>
                                          </p:stCondLst>
                                        </p:cTn>
                                        <p:tgtEl>
                                          <p:spTgt spid="7170"/>
                                        </p:tgtEl>
                                      </p:cBhvr>
                                      <p:to x="100000" y="95000"/>
                                    </p:animScale>
                                    <p:animScale>
                                      <p:cBhvr>
                                        <p:cTn id="24" dur="166" decel="50000">
                                          <p:stCondLst>
                                            <p:cond delay="1834"/>
                                          </p:stCondLst>
                                        </p:cTn>
                                        <p:tgtEl>
                                          <p:spTgt spid="7170"/>
                                        </p:tgtEl>
                                      </p:cBhvr>
                                      <p:to x="100000" y="100000"/>
                                    </p:animScale>
                                  </p:childTnLst>
                                </p:cTn>
                              </p:par>
                            </p:childTnLst>
                          </p:cTn>
                        </p:par>
                      </p:childTnLst>
                    </p:cTn>
                  </p:par>
                  <p:par>
                    <p:cTn id="25" fill="hold">
                      <p:stCondLst>
                        <p:cond delay="indefinite"/>
                      </p:stCondLst>
                      <p:childTnLst>
                        <p:par>
                          <p:cTn id="26" fill="hold">
                            <p:stCondLst>
                              <p:cond delay="0"/>
                            </p:stCondLst>
                            <p:childTnLst>
                              <p:par>
                                <p:cTn id="27" presetID="14" presetClass="entr" presetSubtype="10" fill="hold" grpId="0" nodeType="clickEffect">
                                  <p:stCondLst>
                                    <p:cond delay="0"/>
                                  </p:stCondLst>
                                  <p:childTnLst>
                                    <p:set>
                                      <p:cBhvr>
                                        <p:cTn id="28" dur="1" fill="hold">
                                          <p:stCondLst>
                                            <p:cond delay="0"/>
                                          </p:stCondLst>
                                        </p:cTn>
                                        <p:tgtEl>
                                          <p:spTgt spid="3">
                                            <p:txEl>
                                              <p:pRg st="0" end="0"/>
                                            </p:txEl>
                                          </p:spTgt>
                                        </p:tgtEl>
                                        <p:attrNameLst>
                                          <p:attrName>style.visibility</p:attrName>
                                        </p:attrNameLst>
                                      </p:cBhvr>
                                      <p:to>
                                        <p:strVal val="visible"/>
                                      </p:to>
                                    </p:set>
                                    <p:animEffect transition="in" filter="randombar(horizontal)">
                                      <p:cBhvr>
                                        <p:cTn id="29" dur="500"/>
                                        <p:tgtEl>
                                          <p:spTgt spid="3">
                                            <p:txEl>
                                              <p:pRg st="0" end="0"/>
                                            </p:txEl>
                                          </p:spTgt>
                                        </p:tgtEl>
                                      </p:cBhvr>
                                    </p:animEffect>
                                  </p:childTnLst>
                                </p:cTn>
                              </p:par>
                            </p:childTnLst>
                          </p:cTn>
                        </p:par>
                        <p:par>
                          <p:cTn id="30" fill="hold">
                            <p:stCondLst>
                              <p:cond delay="500"/>
                            </p:stCondLst>
                            <p:childTnLst>
                              <p:par>
                                <p:cTn id="31" presetID="14" presetClass="entr" presetSubtype="10" fill="hold" grpId="0" nodeType="after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animEffect transition="in" filter="randombar(horizontal)">
                                      <p:cBhvr>
                                        <p:cTn id="33" dur="500"/>
                                        <p:tgtEl>
                                          <p:spTgt spid="3">
                                            <p:txEl>
                                              <p:pRg st="1" end="1"/>
                                            </p:txEl>
                                          </p:spTgt>
                                        </p:tgtEl>
                                      </p:cBhvr>
                                    </p:animEffect>
                                  </p:childTnLst>
                                </p:cTn>
                              </p:par>
                            </p:childTnLst>
                          </p:cTn>
                        </p:par>
                        <p:par>
                          <p:cTn id="34" fill="hold">
                            <p:stCondLst>
                              <p:cond delay="1000"/>
                            </p:stCondLst>
                            <p:childTnLst>
                              <p:par>
                                <p:cTn id="35" presetID="14" presetClass="entr" presetSubtype="10" fill="hold" grpId="0" nodeType="afterEffect">
                                  <p:stCondLst>
                                    <p:cond delay="0"/>
                                  </p:stCondLst>
                                  <p:childTnLst>
                                    <p:set>
                                      <p:cBhvr>
                                        <p:cTn id="3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37" dur="500"/>
                                        <p:tgtEl>
                                          <p:spTgt spid="3">
                                            <p:txEl>
                                              <p:pRg st="2" end="2"/>
                                            </p:txEl>
                                          </p:spTgt>
                                        </p:tgtEl>
                                      </p:cBhvr>
                                    </p:animEffect>
                                  </p:childTnLst>
                                </p:cTn>
                              </p:par>
                            </p:childTnLst>
                          </p:cTn>
                        </p:par>
                        <p:par>
                          <p:cTn id="38" fill="hold">
                            <p:stCondLst>
                              <p:cond delay="1500"/>
                            </p:stCondLst>
                            <p:childTnLst>
                              <p:par>
                                <p:cTn id="39" presetID="14" presetClass="entr" presetSubtype="10" fill="hold" grpId="0" nodeType="afterEffect">
                                  <p:stCondLst>
                                    <p:cond delay="0"/>
                                  </p:stCondLst>
                                  <p:childTnLst>
                                    <p:set>
                                      <p:cBhvr>
                                        <p:cTn id="40" dur="1" fill="hold">
                                          <p:stCondLst>
                                            <p:cond delay="0"/>
                                          </p:stCondLst>
                                        </p:cTn>
                                        <p:tgtEl>
                                          <p:spTgt spid="3">
                                            <p:txEl>
                                              <p:pRg st="3" end="3"/>
                                            </p:txEl>
                                          </p:spTgt>
                                        </p:tgtEl>
                                        <p:attrNameLst>
                                          <p:attrName>style.visibility</p:attrName>
                                        </p:attrNameLst>
                                      </p:cBhvr>
                                      <p:to>
                                        <p:strVal val="visible"/>
                                      </p:to>
                                    </p:set>
                                    <p:animEffect transition="in" filter="randombar(horizontal)">
                                      <p:cBhvr>
                                        <p:cTn id="41" dur="500"/>
                                        <p:tgtEl>
                                          <p:spTgt spid="3">
                                            <p:txEl>
                                              <p:pRg st="3" end="3"/>
                                            </p:txEl>
                                          </p:spTgt>
                                        </p:tgtEl>
                                      </p:cBhvr>
                                    </p:animEffect>
                                  </p:childTnLst>
                                </p:cTn>
                              </p:par>
                            </p:childTnLst>
                          </p:cTn>
                        </p:par>
                        <p:par>
                          <p:cTn id="42" fill="hold">
                            <p:stCondLst>
                              <p:cond delay="2000"/>
                            </p:stCondLst>
                            <p:childTnLst>
                              <p:par>
                                <p:cTn id="43" presetID="14" presetClass="entr" presetSubtype="10" fill="hold" grpId="0" nodeType="afterEffect">
                                  <p:stCondLst>
                                    <p:cond delay="0"/>
                                  </p:stCondLst>
                                  <p:childTnLst>
                                    <p:set>
                                      <p:cBhvr>
                                        <p:cTn id="44" dur="1" fill="hold">
                                          <p:stCondLst>
                                            <p:cond delay="0"/>
                                          </p:stCondLst>
                                        </p:cTn>
                                        <p:tgtEl>
                                          <p:spTgt spid="3">
                                            <p:txEl>
                                              <p:pRg st="4" end="4"/>
                                            </p:txEl>
                                          </p:spTgt>
                                        </p:tgtEl>
                                        <p:attrNameLst>
                                          <p:attrName>style.visibility</p:attrName>
                                        </p:attrNameLst>
                                      </p:cBhvr>
                                      <p:to>
                                        <p:strVal val="visible"/>
                                      </p:to>
                                    </p:set>
                                    <p:animEffect transition="in" filter="randombar(horizontal)">
                                      <p:cBhvr>
                                        <p:cTn id="45" dur="500"/>
                                        <p:tgtEl>
                                          <p:spTgt spid="3">
                                            <p:txEl>
                                              <p:pRg st="4" end="4"/>
                                            </p:txEl>
                                          </p:spTgt>
                                        </p:tgtEl>
                                      </p:cBhvr>
                                    </p:animEffect>
                                  </p:childTnLst>
                                </p:cTn>
                              </p:par>
                            </p:childTnLst>
                          </p:cTn>
                        </p:par>
                        <p:par>
                          <p:cTn id="46" fill="hold">
                            <p:stCondLst>
                              <p:cond delay="2500"/>
                            </p:stCondLst>
                            <p:childTnLst>
                              <p:par>
                                <p:cTn id="47" presetID="14" presetClass="entr" presetSubtype="10" fill="hold" grpId="0" nodeType="afterEffect">
                                  <p:stCondLst>
                                    <p:cond delay="0"/>
                                  </p:stCondLst>
                                  <p:childTnLst>
                                    <p:set>
                                      <p:cBhvr>
                                        <p:cTn id="48" dur="1" fill="hold">
                                          <p:stCondLst>
                                            <p:cond delay="0"/>
                                          </p:stCondLst>
                                        </p:cTn>
                                        <p:tgtEl>
                                          <p:spTgt spid="3">
                                            <p:txEl>
                                              <p:pRg st="5" end="5"/>
                                            </p:txEl>
                                          </p:spTgt>
                                        </p:tgtEl>
                                        <p:attrNameLst>
                                          <p:attrName>style.visibility</p:attrName>
                                        </p:attrNameLst>
                                      </p:cBhvr>
                                      <p:to>
                                        <p:strVal val="visible"/>
                                      </p:to>
                                    </p:set>
                                    <p:animEffect transition="in" filter="randombar(horizontal)">
                                      <p:cBhvr>
                                        <p:cTn id="49" dur="500"/>
                                        <p:tgtEl>
                                          <p:spTgt spid="3">
                                            <p:txEl>
                                              <p:pRg st="5" end="5"/>
                                            </p:txEl>
                                          </p:spTgt>
                                        </p:tgtEl>
                                      </p:cBhvr>
                                    </p:animEffect>
                                  </p:childTnLst>
                                </p:cTn>
                              </p:par>
                            </p:childTnLst>
                          </p:cTn>
                        </p:par>
                        <p:par>
                          <p:cTn id="50" fill="hold">
                            <p:stCondLst>
                              <p:cond delay="3000"/>
                            </p:stCondLst>
                            <p:childTnLst>
                              <p:par>
                                <p:cTn id="51" presetID="14" presetClass="entr" presetSubtype="10" fill="hold" grpId="0" nodeType="afterEffect">
                                  <p:stCondLst>
                                    <p:cond delay="0"/>
                                  </p:stCondLst>
                                  <p:childTnLst>
                                    <p:set>
                                      <p:cBhvr>
                                        <p:cTn id="52" dur="1" fill="hold">
                                          <p:stCondLst>
                                            <p:cond delay="0"/>
                                          </p:stCondLst>
                                        </p:cTn>
                                        <p:tgtEl>
                                          <p:spTgt spid="3">
                                            <p:txEl>
                                              <p:pRg st="6" end="6"/>
                                            </p:txEl>
                                          </p:spTgt>
                                        </p:tgtEl>
                                        <p:attrNameLst>
                                          <p:attrName>style.visibility</p:attrName>
                                        </p:attrNameLst>
                                      </p:cBhvr>
                                      <p:to>
                                        <p:strVal val="visible"/>
                                      </p:to>
                                    </p:set>
                                    <p:animEffect transition="in" filter="randombar(horizontal)">
                                      <p:cBhvr>
                                        <p:cTn id="53" dur="500"/>
                                        <p:tgtEl>
                                          <p:spTgt spid="3">
                                            <p:txEl>
                                              <p:pRg st="6" end="6"/>
                                            </p:txEl>
                                          </p:spTgt>
                                        </p:tgtEl>
                                      </p:cBhvr>
                                    </p:animEffect>
                                  </p:childTnLst>
                                </p:cTn>
                              </p:par>
                            </p:childTnLst>
                          </p:cTn>
                        </p:par>
                        <p:par>
                          <p:cTn id="54" fill="hold">
                            <p:stCondLst>
                              <p:cond delay="3500"/>
                            </p:stCondLst>
                            <p:childTnLst>
                              <p:par>
                                <p:cTn id="55" presetID="14" presetClass="entr" presetSubtype="10" fill="hold" grpId="0" nodeType="afterEffect">
                                  <p:stCondLst>
                                    <p:cond delay="0"/>
                                  </p:stCondLst>
                                  <p:childTnLst>
                                    <p:set>
                                      <p:cBhvr>
                                        <p:cTn id="56" dur="1" fill="hold">
                                          <p:stCondLst>
                                            <p:cond delay="0"/>
                                          </p:stCondLst>
                                        </p:cTn>
                                        <p:tgtEl>
                                          <p:spTgt spid="3">
                                            <p:txEl>
                                              <p:pRg st="7" end="7"/>
                                            </p:txEl>
                                          </p:spTgt>
                                        </p:tgtEl>
                                        <p:attrNameLst>
                                          <p:attrName>style.visibility</p:attrName>
                                        </p:attrNameLst>
                                      </p:cBhvr>
                                      <p:to>
                                        <p:strVal val="visible"/>
                                      </p:to>
                                    </p:set>
                                    <p:animEffect transition="in" filter="randombar(horizontal)">
                                      <p:cBhvr>
                                        <p:cTn id="57" dur="500"/>
                                        <p:tgtEl>
                                          <p:spTgt spid="3">
                                            <p:txEl>
                                              <p:pRg st="7" end="7"/>
                                            </p:txEl>
                                          </p:spTgt>
                                        </p:tgtEl>
                                      </p:cBhvr>
                                    </p:animEffect>
                                  </p:childTnLst>
                                </p:cTn>
                              </p:par>
                            </p:childTnLst>
                          </p:cTn>
                        </p:par>
                        <p:par>
                          <p:cTn id="58" fill="hold">
                            <p:stCondLst>
                              <p:cond delay="4000"/>
                            </p:stCondLst>
                            <p:childTnLst>
                              <p:par>
                                <p:cTn id="59" presetID="14" presetClass="entr" presetSubtype="10" fill="hold" grpId="0" nodeType="after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Effect transition="in" filter="randombar(horizontal)">
                                      <p:cBhvr>
                                        <p:cTn id="61"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pPr algn="r"/>
            <a:r>
              <a:rPr lang="he-IL" dirty="0" smtClean="0"/>
              <a:t/>
            </a:r>
            <a:br>
              <a:rPr lang="he-IL" dirty="0" smtClean="0"/>
            </a:br>
            <a:r>
              <a:rPr lang="he-IL" dirty="0"/>
              <a:t/>
            </a:r>
            <a:br>
              <a:rPr lang="he-IL" dirty="0"/>
            </a:br>
            <a:r>
              <a:rPr lang="he-IL" dirty="0" smtClean="0"/>
              <a:t/>
            </a:r>
            <a:br>
              <a:rPr lang="he-IL" dirty="0" smtClean="0"/>
            </a:br>
            <a:r>
              <a:rPr lang="he-IL" dirty="0"/>
              <a:t/>
            </a:r>
            <a:br>
              <a:rPr lang="he-IL" dirty="0"/>
            </a:br>
            <a:r>
              <a:rPr lang="he-IL" sz="3600" dirty="0" smtClean="0"/>
              <a:t>עבדתי בעבודה ציבורית וכולם ידעו שזה בהתנדבות, אך נטלתי על כך שכר. מה לעשות?</a:t>
            </a:r>
            <a:endParaRPr lang="he-IL" sz="3600" dirty="0"/>
          </a:p>
        </p:txBody>
      </p:sp>
      <p:sp>
        <p:nvSpPr>
          <p:cNvPr id="3" name="מציין מיקום תוכן 2"/>
          <p:cNvSpPr>
            <a:spLocks noGrp="1"/>
          </p:cNvSpPr>
          <p:nvPr>
            <p:ph idx="1"/>
          </p:nvPr>
        </p:nvSpPr>
        <p:spPr>
          <a:xfrm>
            <a:off x="395536" y="1916832"/>
            <a:ext cx="8229600" cy="4389120"/>
          </a:xfrm>
        </p:spPr>
        <p:txBody>
          <a:bodyPr/>
          <a:lstStyle/>
          <a:p>
            <a:pPr marL="0" indent="0">
              <a:buNone/>
            </a:pPr>
            <a:r>
              <a:rPr lang="he-IL" sz="3200" dirty="0" smtClean="0"/>
              <a:t>תשובה:</a:t>
            </a:r>
          </a:p>
          <a:p>
            <a:pPr marL="0" lvl="0" indent="0">
              <a:spcBef>
                <a:spcPts val="0"/>
              </a:spcBef>
              <a:buClr>
                <a:srgbClr val="0BD0D9"/>
              </a:buClr>
              <a:buNone/>
              <a:defRPr/>
            </a:pPr>
            <a:r>
              <a:rPr lang="he-IL" sz="3200" b="1" dirty="0">
                <a:solidFill>
                  <a:prstClr val="black"/>
                </a:solidFill>
              </a:rPr>
              <a:t>פשוט</a:t>
            </a:r>
            <a:r>
              <a:rPr lang="he-IL" sz="3200" dirty="0">
                <a:solidFill>
                  <a:prstClr val="black"/>
                </a:solidFill>
              </a:rPr>
              <a:t> לעניות דעתי </a:t>
            </a:r>
            <a:r>
              <a:rPr lang="he-IL" sz="3200" b="1" dirty="0">
                <a:solidFill>
                  <a:prstClr val="black"/>
                </a:solidFill>
              </a:rPr>
              <a:t>שאתה צריך להחזיר, </a:t>
            </a:r>
          </a:p>
          <a:p>
            <a:pPr marL="0" lvl="0" indent="0">
              <a:spcBef>
                <a:spcPts val="0"/>
              </a:spcBef>
              <a:buClr>
                <a:srgbClr val="0BD0D9"/>
              </a:buClr>
              <a:buNone/>
              <a:defRPr/>
            </a:pPr>
            <a:r>
              <a:rPr lang="he-IL" sz="3200" dirty="0">
                <a:solidFill>
                  <a:prstClr val="black"/>
                </a:solidFill>
              </a:rPr>
              <a:t>כי מָאן שָׁם לך כי בעצמך לא היית רשאי לפסוק לך שכירות, </a:t>
            </a:r>
          </a:p>
          <a:p>
            <a:pPr marL="0" lvl="0" indent="0">
              <a:spcBef>
                <a:spcPts val="0"/>
              </a:spcBef>
              <a:buClr>
                <a:srgbClr val="0BD0D9"/>
              </a:buClr>
              <a:buNone/>
              <a:defRPr/>
            </a:pPr>
            <a:r>
              <a:rPr lang="he-IL" sz="3200" dirty="0">
                <a:solidFill>
                  <a:prstClr val="black"/>
                </a:solidFill>
              </a:rPr>
              <a:t>כי אולי היה נמצא אחֵר שהיה עושה בחנם. </a:t>
            </a:r>
          </a:p>
          <a:p>
            <a:pPr marL="0" lvl="0" indent="0">
              <a:spcBef>
                <a:spcPts val="0"/>
              </a:spcBef>
              <a:buClr>
                <a:srgbClr val="0BD0D9"/>
              </a:buClr>
              <a:buNone/>
              <a:defRPr/>
            </a:pPr>
            <a:r>
              <a:rPr lang="he-IL" sz="3200" dirty="0">
                <a:solidFill>
                  <a:prstClr val="black"/>
                </a:solidFill>
              </a:rPr>
              <a:t>אך אם יסכימו כל העוסקים </a:t>
            </a:r>
          </a:p>
          <a:p>
            <a:pPr marL="0" lvl="0" indent="0">
              <a:spcBef>
                <a:spcPts val="0"/>
              </a:spcBef>
              <a:buClr>
                <a:srgbClr val="0BD0D9"/>
              </a:buClr>
              <a:buNone/>
              <a:defRPr/>
            </a:pPr>
            <a:r>
              <a:rPr lang="he-IL" sz="3200" dirty="0" err="1">
                <a:solidFill>
                  <a:prstClr val="black"/>
                </a:solidFill>
              </a:rPr>
              <a:t>ליתן</a:t>
            </a:r>
            <a:r>
              <a:rPr lang="he-IL" sz="3200" dirty="0">
                <a:solidFill>
                  <a:prstClr val="black"/>
                </a:solidFill>
              </a:rPr>
              <a:t> לך עתה מתנה עבור עבודתך אפשר רשאים. </a:t>
            </a:r>
            <a:endParaRPr lang="en-US" sz="3200" dirty="0">
              <a:solidFill>
                <a:prstClr val="black"/>
              </a:solidFill>
            </a:endParaRPr>
          </a:p>
          <a:p>
            <a:pPr marL="0" indent="0">
              <a:buNone/>
            </a:pPr>
            <a:endParaRPr lang="he-IL" dirty="0" smtClean="0"/>
          </a:p>
          <a:p>
            <a:pPr marL="0" indent="0">
              <a:buNone/>
            </a:pPr>
            <a:endParaRPr lang="he-IL" dirty="0"/>
          </a:p>
        </p:txBody>
      </p:sp>
    </p:spTree>
    <p:extLst>
      <p:ext uri="{BB962C8B-B14F-4D97-AF65-F5344CB8AC3E}">
        <p14:creationId xmlns:p14="http://schemas.microsoft.com/office/powerpoint/2010/main" val="2109891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childTnLst>
                          </p:cTn>
                        </p:par>
                        <p:par>
                          <p:cTn id="13" fill="hold">
                            <p:stCondLst>
                              <p:cond delay="500"/>
                            </p:stCondLst>
                            <p:childTnLst>
                              <p:par>
                                <p:cTn id="14" presetID="14" presetClass="entr" presetSubtype="10" fill="hold" grpId="0" nodeType="after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6" dur="500"/>
                                        <p:tgtEl>
                                          <p:spTgt spid="3">
                                            <p:txEl>
                                              <p:pRg st="1" end="1"/>
                                            </p:txEl>
                                          </p:spTgt>
                                        </p:tgtEl>
                                      </p:cBhvr>
                                    </p:animEffect>
                                  </p:childTnLst>
                                </p:cTn>
                              </p:par>
                            </p:childTnLst>
                          </p:cTn>
                        </p:par>
                        <p:par>
                          <p:cTn id="17" fill="hold">
                            <p:stCondLst>
                              <p:cond delay="1000"/>
                            </p:stCondLst>
                            <p:childTnLst>
                              <p:par>
                                <p:cTn id="18" presetID="14" presetClass="entr" presetSubtype="10" fill="hold" grpId="0" nodeType="after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0" dur="500"/>
                                        <p:tgtEl>
                                          <p:spTgt spid="3">
                                            <p:txEl>
                                              <p:pRg st="2" end="2"/>
                                            </p:txEl>
                                          </p:spTgt>
                                        </p:tgtEl>
                                      </p:cBhvr>
                                    </p:animEffect>
                                  </p:childTnLst>
                                </p:cTn>
                              </p:par>
                              <p:par>
                                <p:cTn id="21" presetID="14" presetClass="entr" presetSubtype="10"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3" dur="500"/>
                                        <p:tgtEl>
                                          <p:spTgt spid="3">
                                            <p:txEl>
                                              <p:pRg st="3" end="3"/>
                                            </p:txEl>
                                          </p:spTgt>
                                        </p:tgtEl>
                                      </p:cBhvr>
                                    </p:animEffect>
                                  </p:childTnLst>
                                </p:cTn>
                              </p:par>
                              <p:par>
                                <p:cTn id="24" presetID="14" presetClass="entr" presetSubtype="10" fill="hold" grpId="0" nodeType="with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6" dur="500"/>
                                        <p:tgtEl>
                                          <p:spTgt spid="3">
                                            <p:txEl>
                                              <p:pRg st="4" end="4"/>
                                            </p:txEl>
                                          </p:spTgt>
                                        </p:tgtEl>
                                      </p:cBhvr>
                                    </p:animEffect>
                                  </p:childTnLst>
                                </p:cTn>
                              </p:par>
                              <p:par>
                                <p:cTn id="27" presetID="14" presetClass="entr" presetSubtype="10" fill="hold" grpId="0"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randombar(horizontal)">
                                      <p:cBhvr>
                                        <p:cTn id="29"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616" y="573274"/>
            <a:ext cx="864096" cy="12961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כותרת 1"/>
          <p:cNvSpPr>
            <a:spLocks noGrp="1"/>
          </p:cNvSpPr>
          <p:nvPr>
            <p:ph type="title"/>
          </p:nvPr>
        </p:nvSpPr>
        <p:spPr/>
        <p:txBody>
          <a:bodyPr>
            <a:noAutofit/>
          </a:bodyPr>
          <a:lstStyle/>
          <a:p>
            <a:pPr algn="r"/>
            <a:r>
              <a:rPr lang="he-IL" sz="4000" b="1" dirty="0">
                <a:solidFill>
                  <a:srgbClr val="3366FF"/>
                </a:solidFill>
                <a:latin typeface="Narkisim"/>
                <a:ea typeface="Times New Roman"/>
                <a:cs typeface="David"/>
              </a:rPr>
              <a:t>הרב עובדיה יוסף, שו"ת יחווה דעת </a:t>
            </a:r>
            <a:r>
              <a:rPr lang="he-IL" sz="4000" b="1" dirty="0" smtClean="0">
                <a:solidFill>
                  <a:srgbClr val="3366FF"/>
                </a:solidFill>
                <a:latin typeface="Narkisim"/>
                <a:ea typeface="Times New Roman"/>
                <a:cs typeface="David"/>
              </a:rPr>
              <a:t>  </a:t>
            </a:r>
            <a:endParaRPr lang="he-IL" sz="4000" dirty="0"/>
          </a:p>
        </p:txBody>
      </p:sp>
      <p:sp>
        <p:nvSpPr>
          <p:cNvPr id="3" name="מציין מיקום תוכן 2"/>
          <p:cNvSpPr>
            <a:spLocks noGrp="1"/>
          </p:cNvSpPr>
          <p:nvPr>
            <p:ph idx="1"/>
          </p:nvPr>
        </p:nvSpPr>
        <p:spPr/>
        <p:txBody>
          <a:bodyPr/>
          <a:lstStyle/>
          <a:p>
            <a:pPr marL="0" indent="0" algn="just">
              <a:buNone/>
            </a:pPr>
            <a:r>
              <a:rPr lang="he-IL" sz="2800" dirty="0">
                <a:solidFill>
                  <a:srgbClr val="000000"/>
                </a:solidFill>
                <a:latin typeface="Narkisim"/>
                <a:ea typeface="Times New Roman"/>
              </a:rPr>
              <a:t>שאלה: מי שחטא </a:t>
            </a:r>
            <a:r>
              <a:rPr lang="he-IL" sz="2800" dirty="0" smtClean="0">
                <a:solidFill>
                  <a:srgbClr val="000000"/>
                </a:solidFill>
                <a:latin typeface="Narkisim"/>
                <a:ea typeface="Times New Roman"/>
              </a:rPr>
              <a:t>לחברו </a:t>
            </a:r>
            <a:r>
              <a:rPr lang="he-IL" sz="2800" dirty="0">
                <a:solidFill>
                  <a:srgbClr val="000000"/>
                </a:solidFill>
                <a:latin typeface="Narkisim"/>
                <a:ea typeface="Times New Roman"/>
              </a:rPr>
              <a:t>והעליבו </a:t>
            </a:r>
            <a:r>
              <a:rPr lang="he-IL" sz="2800" dirty="0" smtClean="0">
                <a:solidFill>
                  <a:srgbClr val="000000"/>
                </a:solidFill>
                <a:latin typeface="Narkisim"/>
                <a:ea typeface="Times New Roman"/>
              </a:rPr>
              <a:t>בדברים </a:t>
            </a:r>
            <a:r>
              <a:rPr lang="he-IL" sz="2800" dirty="0">
                <a:solidFill>
                  <a:srgbClr val="000000"/>
                </a:solidFill>
                <a:latin typeface="Narkisim"/>
                <a:ea typeface="Times New Roman"/>
              </a:rPr>
              <a:t>ורוצה להתפייס עמו לקראת יום הכפורים, אך הוא מתבייש ללכת אליו בעצמו לבקש את סליחתו, האם יכול לשלוח לו דברי פיוס בכתב, או על ידי שליח, או חייב ללכת אליו בעצמו ולבקש ממנו מחילה</a:t>
            </a:r>
            <a:r>
              <a:rPr lang="he-IL" sz="2800" dirty="0" smtClean="0">
                <a:solidFill>
                  <a:srgbClr val="000000"/>
                </a:solidFill>
                <a:latin typeface="Narkisim"/>
                <a:ea typeface="Times New Roman"/>
              </a:rPr>
              <a:t>?</a:t>
            </a:r>
          </a:p>
          <a:p>
            <a:pPr marL="0" indent="0" algn="just">
              <a:buNone/>
            </a:pPr>
            <a:r>
              <a:rPr lang="he-IL" sz="2800" dirty="0" smtClean="0">
                <a:solidFill>
                  <a:srgbClr val="000000"/>
                </a:solidFill>
                <a:latin typeface="Narkisim"/>
                <a:ea typeface="Times New Roman"/>
              </a:rPr>
              <a:t>תשובה: </a:t>
            </a:r>
          </a:p>
          <a:p>
            <a:pPr marL="0" indent="0" algn="just">
              <a:buNone/>
            </a:pPr>
            <a:r>
              <a:rPr lang="he-IL" sz="2800" dirty="0" smtClean="0">
                <a:solidFill>
                  <a:srgbClr val="000000"/>
                </a:solidFill>
                <a:latin typeface="Narkisim"/>
                <a:ea typeface="Times New Roman"/>
              </a:rPr>
              <a:t>עליו ללכת ולפייסו בעצמו, אך אם הנעלב הוא טיפוס שקשה לו לסלוח והמעליב חושב שאם ישלח אליו את אחד מידידיו זה יעזור לו לסלוח, ישלח שליח ולאחר מכן יבוא בעצמו ויפייס אותו.</a:t>
            </a:r>
            <a:endParaRPr lang="en-US" sz="2800" dirty="0">
              <a:latin typeface="Times New Roman"/>
              <a:ea typeface="Times New Roman"/>
            </a:endParaRPr>
          </a:p>
          <a:p>
            <a:pPr marL="0" indent="0">
              <a:buNone/>
            </a:pPr>
            <a:endParaRPr lang="he-IL" dirty="0"/>
          </a:p>
        </p:txBody>
      </p:sp>
    </p:spTree>
    <p:extLst>
      <p:ext uri="{BB962C8B-B14F-4D97-AF65-F5344CB8AC3E}">
        <p14:creationId xmlns:p14="http://schemas.microsoft.com/office/powerpoint/2010/main" val="271506886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r"/>
            <a:r>
              <a:rPr lang="he-IL" dirty="0" smtClean="0"/>
              <a:t> </a:t>
            </a:r>
            <a:endParaRPr lang="he-IL" dirty="0"/>
          </a:p>
        </p:txBody>
      </p:sp>
      <p:sp>
        <p:nvSpPr>
          <p:cNvPr id="3" name="מציין מיקום תוכן 2"/>
          <p:cNvSpPr>
            <a:spLocks noGrp="1"/>
          </p:cNvSpPr>
          <p:nvPr>
            <p:ph idx="1"/>
          </p:nvPr>
        </p:nvSpPr>
        <p:spPr>
          <a:xfrm>
            <a:off x="467544" y="497396"/>
            <a:ext cx="8229600" cy="5415880"/>
          </a:xfrm>
        </p:spPr>
        <p:txBody>
          <a:bodyPr/>
          <a:lstStyle/>
          <a:p>
            <a:pPr marL="0" indent="0">
              <a:buNone/>
            </a:pPr>
            <a:r>
              <a:rPr lang="he-IL" sz="2800" dirty="0">
                <a:solidFill>
                  <a:srgbClr val="000000"/>
                </a:solidFill>
                <a:latin typeface="Narkisim"/>
                <a:ea typeface="Times New Roman"/>
              </a:rPr>
              <a:t>שחיוב גדול מוטל על כל אדם לבקש מחילה בערב יום הכפורים מאביו ואמו, על כל מה שחטא להם ופגע בכבודם</a:t>
            </a:r>
            <a:r>
              <a:rPr lang="he-IL" sz="2800" dirty="0" smtClean="0">
                <a:solidFill>
                  <a:srgbClr val="000000"/>
                </a:solidFill>
                <a:latin typeface="Narkisim"/>
                <a:ea typeface="Times New Roman"/>
              </a:rPr>
              <a:t>,</a:t>
            </a:r>
            <a:r>
              <a:rPr lang="en-US" sz="2800" dirty="0" smtClean="0">
                <a:solidFill>
                  <a:srgbClr val="000000"/>
                </a:solidFill>
                <a:latin typeface="Narkisim"/>
                <a:ea typeface="Times New Roman"/>
              </a:rPr>
              <a:t/>
            </a:r>
            <a:br>
              <a:rPr lang="en-US" sz="2800" dirty="0" smtClean="0">
                <a:solidFill>
                  <a:srgbClr val="000000"/>
                </a:solidFill>
                <a:latin typeface="Narkisim"/>
                <a:ea typeface="Times New Roman"/>
              </a:rPr>
            </a:br>
            <a:r>
              <a:rPr lang="he-IL" sz="2800" dirty="0" smtClean="0">
                <a:solidFill>
                  <a:srgbClr val="000000"/>
                </a:solidFill>
                <a:latin typeface="Narkisim"/>
                <a:ea typeface="Times New Roman"/>
              </a:rPr>
              <a:t> </a:t>
            </a:r>
            <a:r>
              <a:rPr lang="he-IL" sz="2800" dirty="0">
                <a:solidFill>
                  <a:srgbClr val="000000"/>
                </a:solidFill>
                <a:latin typeface="Narkisim"/>
                <a:ea typeface="Times New Roman"/>
              </a:rPr>
              <a:t>ומי שאינו עושה כן נקרא חוטא, ומזלזל בכבוד אביו ואמו, שאם בין אדם </a:t>
            </a:r>
            <a:r>
              <a:rPr lang="he-IL" sz="2800" dirty="0" err="1">
                <a:solidFill>
                  <a:srgbClr val="000000"/>
                </a:solidFill>
                <a:latin typeface="Narkisim"/>
                <a:ea typeface="Times New Roman"/>
              </a:rPr>
              <a:t>לחבירו</a:t>
            </a:r>
            <a:r>
              <a:rPr lang="he-IL" sz="2800" dirty="0">
                <a:solidFill>
                  <a:srgbClr val="000000"/>
                </a:solidFill>
                <a:latin typeface="Narkisim"/>
                <a:ea typeface="Times New Roman"/>
              </a:rPr>
              <a:t> חייבו חז"ל לבקש מחילה קודם יום הכפורים, כל שכן מאביו </a:t>
            </a:r>
            <a:r>
              <a:rPr lang="he-IL" sz="2800" dirty="0" smtClean="0">
                <a:solidFill>
                  <a:srgbClr val="000000"/>
                </a:solidFill>
                <a:latin typeface="Narkisim"/>
                <a:ea typeface="Times New Roman"/>
              </a:rPr>
              <a:t>ואמו</a:t>
            </a:r>
            <a:r>
              <a:rPr lang="en-US" sz="2800" dirty="0" smtClean="0">
                <a:solidFill>
                  <a:srgbClr val="000000"/>
                </a:solidFill>
                <a:latin typeface="Narkisim"/>
                <a:ea typeface="Times New Roman"/>
              </a:rPr>
              <a:t/>
            </a:r>
            <a:br>
              <a:rPr lang="en-US" sz="2800" dirty="0" smtClean="0">
                <a:solidFill>
                  <a:srgbClr val="000000"/>
                </a:solidFill>
                <a:latin typeface="Narkisim"/>
                <a:ea typeface="Times New Roman"/>
              </a:rPr>
            </a:br>
            <a:r>
              <a:rPr lang="he-IL" sz="2800" dirty="0" smtClean="0">
                <a:solidFill>
                  <a:srgbClr val="000000"/>
                </a:solidFill>
                <a:latin typeface="Narkisim"/>
                <a:ea typeface="Times New Roman"/>
              </a:rPr>
              <a:t> </a:t>
            </a:r>
            <a:r>
              <a:rPr lang="he-IL" sz="2800" dirty="0">
                <a:solidFill>
                  <a:srgbClr val="000000"/>
                </a:solidFill>
                <a:latin typeface="Narkisim"/>
                <a:ea typeface="Times New Roman"/>
              </a:rPr>
              <a:t>שכמעט אין אדם ניצול מחטא זה בכל יום. </a:t>
            </a:r>
            <a:r>
              <a:rPr lang="en-US" sz="2800" dirty="0" smtClean="0">
                <a:solidFill>
                  <a:srgbClr val="000000"/>
                </a:solidFill>
                <a:latin typeface="Narkisim"/>
                <a:ea typeface="Times New Roman"/>
              </a:rPr>
              <a:t/>
            </a:r>
            <a:br>
              <a:rPr lang="en-US" sz="2800" dirty="0" smtClean="0">
                <a:solidFill>
                  <a:srgbClr val="000000"/>
                </a:solidFill>
                <a:latin typeface="Narkisim"/>
                <a:ea typeface="Times New Roman"/>
              </a:rPr>
            </a:br>
            <a:r>
              <a:rPr lang="he-IL" sz="2800" dirty="0" smtClean="0">
                <a:solidFill>
                  <a:srgbClr val="000000"/>
                </a:solidFill>
                <a:latin typeface="Narkisim"/>
                <a:ea typeface="Times New Roman"/>
              </a:rPr>
              <a:t>ומכל </a:t>
            </a:r>
            <a:r>
              <a:rPr lang="he-IL" sz="2800" dirty="0">
                <a:solidFill>
                  <a:srgbClr val="000000"/>
                </a:solidFill>
                <a:latin typeface="Narkisim"/>
                <a:ea typeface="Times New Roman"/>
              </a:rPr>
              <a:t>מקום אם הבן שוטה ולא ביקש מהם מחילה, או שהיה אנוס, ימחלו לו שלא בפניו, שיאמרו בפיהם בפירוש: הרי אנו מוחלים לבננו פלוני על כל מה שחטא לנו במשך כל ימות השנה ולא </a:t>
            </a:r>
            <a:r>
              <a:rPr lang="he-IL" sz="2800" dirty="0" smtClean="0">
                <a:solidFill>
                  <a:srgbClr val="000000"/>
                </a:solidFill>
                <a:latin typeface="Narkisim"/>
                <a:ea typeface="Times New Roman"/>
              </a:rPr>
              <a:t>ייענש </a:t>
            </a:r>
            <a:r>
              <a:rPr lang="he-IL" sz="2800" dirty="0">
                <a:solidFill>
                  <a:srgbClr val="000000"/>
                </a:solidFill>
                <a:latin typeface="Narkisim"/>
                <a:ea typeface="Times New Roman"/>
              </a:rPr>
              <a:t>חס ושלום בסיבתנו</a:t>
            </a:r>
            <a:r>
              <a:rPr lang="he-IL" sz="2800" dirty="0" smtClean="0">
                <a:solidFill>
                  <a:srgbClr val="000000"/>
                </a:solidFill>
                <a:latin typeface="Narkisim"/>
                <a:ea typeface="Times New Roman"/>
              </a:rPr>
              <a:t>.  </a:t>
            </a:r>
            <a:endParaRPr lang="he-IL" dirty="0"/>
          </a:p>
        </p:txBody>
      </p:sp>
      <p:pic>
        <p:nvPicPr>
          <p:cNvPr id="921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3648" y="4548484"/>
            <a:ext cx="2160240" cy="1728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218" name="Picture 2"/>
          <p:cNvPicPr>
            <a:picLocks noChangeAspect="1" noChangeArrowheads="1"/>
          </p:cNvPicPr>
          <p:nvPr/>
        </p:nvPicPr>
        <p:blipFill>
          <a:blip r:embed="rId3">
            <a:extLst>
              <a:ext uri="{BEBA8EAE-BF5A-486C-A8C5-ECC9F3942E4B}">
                <a14:imgProps xmlns:a14="http://schemas.microsoft.com/office/drawing/2010/main">
                  <a14:imgLayer r:embed="rId4">
                    <a14:imgEffect>
                      <a14:brightnessContrast bright="-5000"/>
                    </a14:imgEffect>
                  </a14:imgLayer>
                </a14:imgProps>
              </a:ext>
              <a:ext uri="{28A0092B-C50C-407E-A947-70E740481C1C}">
                <a14:useLocalDpi xmlns:a14="http://schemas.microsoft.com/office/drawing/2010/main" val="0"/>
              </a:ext>
            </a:extLst>
          </a:blip>
          <a:srcRect/>
          <a:stretch>
            <a:fillRect/>
          </a:stretch>
        </p:blipFill>
        <p:spPr bwMode="auto">
          <a:xfrm>
            <a:off x="6084168" y="4941168"/>
            <a:ext cx="1872207" cy="1335508"/>
          </a:xfrm>
          <a:prstGeom prst="rect">
            <a:avLst/>
          </a:prstGeom>
          <a:noFill/>
          <a:ln>
            <a:noFill/>
          </a:ln>
          <a:effectLst>
            <a:glow rad="63500">
              <a:schemeClr val="accent2">
                <a:satMod val="175000"/>
                <a:alpha val="5000"/>
              </a:schemeClr>
            </a:glow>
            <a:outerShdw blurRad="50800" dist="50800" dir="5400000" algn="ctr" rotWithShape="0">
              <a:srgbClr val="000000"/>
            </a:outerShdw>
            <a:reflection stA="0" endPos="67000" dist="355600" dir="5400000" sy="-100000" algn="bl" rotWithShape="0"/>
            <a:softEdge rad="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2327470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457200" y="692696"/>
            <a:ext cx="8229600" cy="5631904"/>
          </a:xfrm>
        </p:spPr>
        <p:txBody>
          <a:bodyPr/>
          <a:lstStyle/>
          <a:p>
            <a:r>
              <a:rPr lang="he-IL" sz="2800" dirty="0">
                <a:solidFill>
                  <a:srgbClr val="000000"/>
                </a:solidFill>
                <a:latin typeface="Narkisim"/>
                <a:ea typeface="Times New Roman"/>
              </a:rPr>
              <a:t>וכן הבעל </a:t>
            </a:r>
            <a:r>
              <a:rPr lang="he-IL" sz="2800" dirty="0" err="1">
                <a:solidFill>
                  <a:srgbClr val="000000"/>
                </a:solidFill>
                <a:latin typeface="Narkisim"/>
                <a:ea typeface="Times New Roman"/>
              </a:rPr>
              <a:t>והאשה</a:t>
            </a:r>
            <a:r>
              <a:rPr lang="he-IL" sz="2800" dirty="0">
                <a:solidFill>
                  <a:srgbClr val="000000"/>
                </a:solidFill>
                <a:latin typeface="Narkisim"/>
                <a:ea typeface="Times New Roman"/>
              </a:rPr>
              <a:t> ימחלו זה לזה על כל אשר חטאו אחד כלפי השני במשך כל השנה ודברו בכעסם דברים אשר לא כן</a:t>
            </a:r>
            <a:r>
              <a:rPr lang="he-IL" sz="2800" dirty="0" smtClean="0">
                <a:solidFill>
                  <a:srgbClr val="000000"/>
                </a:solidFill>
                <a:latin typeface="Narkisim"/>
                <a:ea typeface="Times New Roman"/>
              </a:rPr>
              <a:t>.</a:t>
            </a:r>
          </a:p>
          <a:p>
            <a:pPr marL="0" indent="0">
              <a:buNone/>
            </a:pPr>
            <a:endParaRPr lang="he-IL" sz="2800" dirty="0" smtClean="0">
              <a:solidFill>
                <a:srgbClr val="000000"/>
              </a:solidFill>
              <a:latin typeface="Narkisim"/>
              <a:ea typeface="Times New Roman"/>
            </a:endParaRPr>
          </a:p>
          <a:p>
            <a:pPr marL="0" indent="0">
              <a:buNone/>
            </a:pPr>
            <a:endParaRPr lang="he-IL" sz="2800" dirty="0">
              <a:solidFill>
                <a:srgbClr val="000000"/>
              </a:solidFill>
              <a:latin typeface="Narkisim"/>
              <a:ea typeface="Times New Roman"/>
            </a:endParaRPr>
          </a:p>
          <a:p>
            <a:pPr marL="0" indent="0">
              <a:buNone/>
            </a:pPr>
            <a:endParaRPr lang="he-IL" sz="2800" dirty="0" smtClean="0">
              <a:solidFill>
                <a:srgbClr val="000000"/>
              </a:solidFill>
              <a:latin typeface="Narkisim"/>
              <a:ea typeface="Times New Roman"/>
            </a:endParaRPr>
          </a:p>
          <a:p>
            <a:pPr marL="0" indent="0">
              <a:buNone/>
            </a:pPr>
            <a:endParaRPr lang="he-IL" sz="2800" dirty="0">
              <a:solidFill>
                <a:srgbClr val="000000"/>
              </a:solidFill>
              <a:latin typeface="Narkisim"/>
              <a:ea typeface="Times New Roman"/>
            </a:endParaRPr>
          </a:p>
          <a:p>
            <a:r>
              <a:rPr lang="he-IL" sz="2800" dirty="0" smtClean="0">
                <a:solidFill>
                  <a:srgbClr val="000000"/>
                </a:solidFill>
                <a:latin typeface="Narkisim"/>
                <a:ea typeface="Times New Roman"/>
              </a:rPr>
              <a:t> </a:t>
            </a:r>
            <a:r>
              <a:rPr lang="he-IL" sz="2800" dirty="0">
                <a:solidFill>
                  <a:srgbClr val="000000"/>
                </a:solidFill>
                <a:latin typeface="Narkisim"/>
                <a:ea typeface="Times New Roman"/>
              </a:rPr>
              <a:t>כל תלמיד שיש לו רב בעירו יבקש ממנו מחילה קודם יום הכפורים</a:t>
            </a:r>
            <a:r>
              <a:rPr lang="he-IL" sz="2800" dirty="0" smtClean="0">
                <a:solidFill>
                  <a:srgbClr val="000000"/>
                </a:solidFill>
                <a:latin typeface="Narkisim"/>
                <a:ea typeface="Times New Roman"/>
              </a:rPr>
              <a:t>.</a:t>
            </a:r>
          </a:p>
          <a:p>
            <a:endParaRPr lang="he-IL" sz="2800" dirty="0">
              <a:solidFill>
                <a:srgbClr val="000000"/>
              </a:solidFill>
              <a:latin typeface="Narkisim"/>
            </a:endParaRPr>
          </a:p>
          <a:p>
            <a:pPr marL="0" indent="0">
              <a:buNone/>
            </a:pPr>
            <a:endParaRPr lang="he-IL"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07904" y="1772815"/>
            <a:ext cx="2457053" cy="17396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4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67744" y="4653136"/>
            <a:ext cx="2329408" cy="17266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690600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96299" y="764704"/>
            <a:ext cx="1152128" cy="14715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כותרת 1"/>
          <p:cNvSpPr>
            <a:spLocks noGrp="1"/>
          </p:cNvSpPr>
          <p:nvPr>
            <p:ph type="title"/>
          </p:nvPr>
        </p:nvSpPr>
        <p:spPr>
          <a:xfrm>
            <a:off x="611560" y="188640"/>
            <a:ext cx="8229600" cy="2146250"/>
          </a:xfrm>
        </p:spPr>
        <p:txBody>
          <a:bodyPr>
            <a:normAutofit/>
          </a:bodyPr>
          <a:lstStyle/>
          <a:p>
            <a:r>
              <a:rPr lang="he-IL" sz="4000" b="1" dirty="0" smtClean="0"/>
              <a:t> </a:t>
            </a:r>
            <a:r>
              <a:rPr lang="he-IL" sz="4000" b="1" dirty="0"/>
              <a:t>הרב משה בן מיימון, הרמב"ם, הלכות תשובה פרק א הלכה א </a:t>
            </a:r>
            <a:r>
              <a:rPr lang="en-US" dirty="0"/>
              <a:t/>
            </a:r>
            <a:br>
              <a:rPr lang="en-US" dirty="0"/>
            </a:br>
            <a:endParaRPr lang="he-IL" dirty="0"/>
          </a:p>
        </p:txBody>
      </p:sp>
      <p:sp>
        <p:nvSpPr>
          <p:cNvPr id="3" name="מציין מיקום תוכן 2"/>
          <p:cNvSpPr>
            <a:spLocks noGrp="1"/>
          </p:cNvSpPr>
          <p:nvPr>
            <p:ph idx="1"/>
          </p:nvPr>
        </p:nvSpPr>
        <p:spPr>
          <a:xfrm>
            <a:off x="673224" y="1988840"/>
            <a:ext cx="8229600" cy="4217102"/>
          </a:xfrm>
        </p:spPr>
        <p:txBody>
          <a:bodyPr>
            <a:normAutofit fontScale="92500" lnSpcReduction="10000"/>
          </a:bodyPr>
          <a:lstStyle/>
          <a:p>
            <a:pPr marL="0" indent="0">
              <a:lnSpc>
                <a:spcPct val="150000"/>
              </a:lnSpc>
              <a:buNone/>
            </a:pPr>
            <a:r>
              <a:rPr lang="he-IL" sz="2600" dirty="0" smtClean="0">
                <a:effectLst/>
                <a:latin typeface="Narkisim"/>
                <a:ea typeface="Times New Roman"/>
                <a:cs typeface="David"/>
              </a:rPr>
              <a:t>כל המצוות שבתורה, בין עשה בין לא תעשה, א</a:t>
            </a:r>
            <a:r>
              <a:rPr lang="he-IL" sz="2600" dirty="0" smtClean="0">
                <a:solidFill>
                  <a:srgbClr val="000000"/>
                </a:solidFill>
                <a:effectLst/>
                <a:latin typeface="Narkisim"/>
                <a:ea typeface="Times New Roman"/>
                <a:cs typeface="David"/>
              </a:rPr>
              <a:t>ם עבר אדם על אחת מהן, בין בזדון בין בשגגה, כשיעשה תשובה וישוב מחטאו חייב </a:t>
            </a:r>
            <a:r>
              <a:rPr lang="he-IL" sz="2600" b="1" dirty="0" smtClean="0">
                <a:solidFill>
                  <a:srgbClr val="FF0000"/>
                </a:solidFill>
                <a:effectLst/>
                <a:latin typeface="Narkisim"/>
                <a:ea typeface="Times New Roman"/>
                <a:cs typeface="David"/>
              </a:rPr>
              <a:t>להתוודות</a:t>
            </a:r>
            <a:r>
              <a:rPr lang="he-IL" sz="2600" dirty="0" smtClean="0">
                <a:solidFill>
                  <a:srgbClr val="000000"/>
                </a:solidFill>
                <a:effectLst/>
                <a:latin typeface="Narkisim"/>
                <a:ea typeface="Times New Roman"/>
                <a:cs typeface="David"/>
              </a:rPr>
              <a:t> לפני האל ברוך הוא</a:t>
            </a:r>
          </a:p>
          <a:p>
            <a:pPr marL="0" indent="0">
              <a:lnSpc>
                <a:spcPct val="150000"/>
              </a:lnSpc>
              <a:buNone/>
            </a:pPr>
            <a:r>
              <a:rPr lang="he-IL" sz="2600" u="sng" dirty="0" smtClean="0">
                <a:solidFill>
                  <a:srgbClr val="000000"/>
                </a:solidFill>
                <a:effectLst/>
                <a:latin typeface="Narkisim"/>
                <a:ea typeface="Times New Roman"/>
                <a:cs typeface="David"/>
              </a:rPr>
              <a:t>שנאמר</a:t>
            </a:r>
            <a:r>
              <a:rPr lang="he-IL" sz="2600" dirty="0" smtClean="0">
                <a:solidFill>
                  <a:srgbClr val="000000"/>
                </a:solidFill>
                <a:effectLst/>
                <a:latin typeface="Narkisim"/>
                <a:ea typeface="Times New Roman"/>
                <a:cs typeface="David"/>
              </a:rPr>
              <a:t>: "איש או </a:t>
            </a:r>
            <a:r>
              <a:rPr lang="he-IL" sz="2600" dirty="0" err="1" smtClean="0">
                <a:solidFill>
                  <a:srgbClr val="000000"/>
                </a:solidFill>
                <a:effectLst/>
                <a:latin typeface="Narkisim"/>
                <a:ea typeface="Times New Roman"/>
                <a:cs typeface="David"/>
              </a:rPr>
              <a:t>אשה</a:t>
            </a:r>
            <a:r>
              <a:rPr lang="he-IL" sz="2600" dirty="0" smtClean="0">
                <a:solidFill>
                  <a:srgbClr val="000000"/>
                </a:solidFill>
                <a:effectLst/>
                <a:latin typeface="Narkisim"/>
                <a:ea typeface="Times New Roman"/>
                <a:cs typeface="David"/>
              </a:rPr>
              <a:t> כי יעשו מכל חטאות האדם למעול מעל בה' ואשמה     הנפש ההיא. </a:t>
            </a:r>
            <a:r>
              <a:rPr lang="he-IL" sz="2600" b="1" dirty="0">
                <a:solidFill>
                  <a:srgbClr val="FF0000"/>
                </a:solidFill>
                <a:latin typeface="Narkisim"/>
                <a:ea typeface="Times New Roman"/>
                <a:cs typeface="David"/>
              </a:rPr>
              <a:t>והתוודו</a:t>
            </a:r>
            <a:r>
              <a:rPr lang="he-IL" sz="2600" dirty="0" smtClean="0">
                <a:solidFill>
                  <a:srgbClr val="000000"/>
                </a:solidFill>
                <a:effectLst/>
                <a:latin typeface="Narkisim"/>
                <a:ea typeface="Times New Roman"/>
                <a:cs typeface="David"/>
              </a:rPr>
              <a:t> את חטאתם אשר עשו" (במדבר ה, ו-ז) </a:t>
            </a:r>
          </a:p>
          <a:p>
            <a:pPr marL="0" indent="0">
              <a:lnSpc>
                <a:spcPct val="150000"/>
              </a:lnSpc>
              <a:buNone/>
            </a:pPr>
            <a:endParaRPr lang="he-IL" sz="2600" dirty="0" smtClean="0">
              <a:solidFill>
                <a:srgbClr val="000000"/>
              </a:solidFill>
              <a:effectLst/>
              <a:latin typeface="Narkisim"/>
              <a:ea typeface="Times New Roman"/>
              <a:cs typeface="David"/>
            </a:endParaRPr>
          </a:p>
          <a:p>
            <a:pPr marL="0" indent="0">
              <a:buNone/>
            </a:pPr>
            <a:endParaRPr lang="he-IL" dirty="0" smtClean="0">
              <a:solidFill>
                <a:srgbClr val="000000"/>
              </a:solidFill>
              <a:effectLst/>
              <a:latin typeface="Narkisim"/>
              <a:ea typeface="Times New Roman"/>
              <a:cs typeface="David"/>
            </a:endParaRPr>
          </a:p>
          <a:p>
            <a:pPr marL="0" indent="0">
              <a:buNone/>
            </a:pPr>
            <a:r>
              <a:rPr lang="he-IL" dirty="0" smtClean="0">
                <a:solidFill>
                  <a:srgbClr val="000000"/>
                </a:solidFill>
                <a:effectLst/>
                <a:latin typeface="Narkisim"/>
                <a:ea typeface="Times New Roman"/>
                <a:cs typeface="David"/>
              </a:rPr>
              <a:t>                     זה וידוי דברים              ווידוי זה מצות עשה. </a:t>
            </a:r>
            <a:endParaRPr lang="he-IL" dirty="0"/>
          </a:p>
        </p:txBody>
      </p:sp>
      <p:sp>
        <p:nvSpPr>
          <p:cNvPr id="4" name="חץ שמאלה 3"/>
          <p:cNvSpPr/>
          <p:nvPr/>
        </p:nvSpPr>
        <p:spPr>
          <a:xfrm>
            <a:off x="5011088" y="5766156"/>
            <a:ext cx="677675" cy="39914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5" name="חץ למעלה-למטה 4"/>
          <p:cNvSpPr/>
          <p:nvPr/>
        </p:nvSpPr>
        <p:spPr>
          <a:xfrm>
            <a:off x="6488387" y="4725144"/>
            <a:ext cx="360040" cy="864096"/>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Tree>
    <p:extLst>
      <p:ext uri="{BB962C8B-B14F-4D97-AF65-F5344CB8AC3E}">
        <p14:creationId xmlns:p14="http://schemas.microsoft.com/office/powerpoint/2010/main" val="121372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2" presetClass="emph" presetSubtype="0" fill="hold" nodeType="clickEffect">
                                  <p:stCondLst>
                                    <p:cond delay="0"/>
                                  </p:stCondLst>
                                  <p:childTnLst>
                                    <p:animRot by="120000">
                                      <p:cBhvr>
                                        <p:cTn id="6" dur="100" fill="hold">
                                          <p:stCondLst>
                                            <p:cond delay="0"/>
                                          </p:stCondLst>
                                        </p:cTn>
                                        <p:tgtEl>
                                          <p:spTgt spid="2050"/>
                                        </p:tgtEl>
                                        <p:attrNameLst>
                                          <p:attrName>r</p:attrName>
                                        </p:attrNameLst>
                                      </p:cBhvr>
                                    </p:animRot>
                                    <p:animRot by="-240000">
                                      <p:cBhvr>
                                        <p:cTn id="7" dur="200" fill="hold">
                                          <p:stCondLst>
                                            <p:cond delay="200"/>
                                          </p:stCondLst>
                                        </p:cTn>
                                        <p:tgtEl>
                                          <p:spTgt spid="2050"/>
                                        </p:tgtEl>
                                        <p:attrNameLst>
                                          <p:attrName>r</p:attrName>
                                        </p:attrNameLst>
                                      </p:cBhvr>
                                    </p:animRot>
                                    <p:animRot by="240000">
                                      <p:cBhvr>
                                        <p:cTn id="8" dur="200" fill="hold">
                                          <p:stCondLst>
                                            <p:cond delay="400"/>
                                          </p:stCondLst>
                                        </p:cTn>
                                        <p:tgtEl>
                                          <p:spTgt spid="2050"/>
                                        </p:tgtEl>
                                        <p:attrNameLst>
                                          <p:attrName>r</p:attrName>
                                        </p:attrNameLst>
                                      </p:cBhvr>
                                    </p:animRot>
                                    <p:animRot by="-240000">
                                      <p:cBhvr>
                                        <p:cTn id="9" dur="200" fill="hold">
                                          <p:stCondLst>
                                            <p:cond delay="600"/>
                                          </p:stCondLst>
                                        </p:cTn>
                                        <p:tgtEl>
                                          <p:spTgt spid="2050"/>
                                        </p:tgtEl>
                                        <p:attrNameLst>
                                          <p:attrName>r</p:attrName>
                                        </p:attrNameLst>
                                      </p:cBhvr>
                                    </p:animRot>
                                    <p:animRot by="120000">
                                      <p:cBhvr>
                                        <p:cTn id="10" dur="200" fill="hold">
                                          <p:stCondLst>
                                            <p:cond delay="800"/>
                                          </p:stCondLst>
                                        </p:cTn>
                                        <p:tgtEl>
                                          <p:spTgt spid="2050"/>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45"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fade">
                                      <p:cBhvr>
                                        <p:cTn id="15" dur="2000"/>
                                        <p:tgtEl>
                                          <p:spTgt spid="2"/>
                                        </p:tgtEl>
                                      </p:cBhvr>
                                    </p:animEffect>
                                    <p:anim calcmode="lin" valueType="num">
                                      <p:cBhvr>
                                        <p:cTn id="16" dur="2000" fill="hold"/>
                                        <p:tgtEl>
                                          <p:spTgt spid="2"/>
                                        </p:tgtEl>
                                        <p:attrNameLst>
                                          <p:attrName>ppt_w</p:attrName>
                                        </p:attrNameLst>
                                      </p:cBhvr>
                                      <p:tavLst>
                                        <p:tav tm="0" fmla="#ppt_w*sin(2.5*pi*$)">
                                          <p:val>
                                            <p:fltVal val="0"/>
                                          </p:val>
                                        </p:tav>
                                        <p:tav tm="100000">
                                          <p:val>
                                            <p:fltVal val="1"/>
                                          </p:val>
                                        </p:tav>
                                      </p:tavLst>
                                    </p:anim>
                                    <p:anim calcmode="lin" valueType="num">
                                      <p:cBhvr>
                                        <p:cTn id="17" dur="2000" fill="hold"/>
                                        <p:tgtEl>
                                          <p:spTgt spid="2"/>
                                        </p:tgtEl>
                                        <p:attrNameLst>
                                          <p:attrName>ppt_h</p:attrName>
                                        </p:attrNameLst>
                                      </p:cBhvr>
                                      <p:tavLst>
                                        <p:tav tm="0">
                                          <p:val>
                                            <p:strVal val="#ppt_h"/>
                                          </p:val>
                                        </p:tav>
                                        <p:tav tm="100000">
                                          <p:val>
                                            <p:strVal val="#ppt_h"/>
                                          </p:val>
                                        </p:tav>
                                      </p:tavLst>
                                    </p:anim>
                                  </p:childTnLst>
                                </p:cTn>
                              </p:par>
                            </p:childTnLst>
                          </p:cTn>
                        </p:par>
                        <p:par>
                          <p:cTn id="18" fill="hold">
                            <p:stCondLst>
                              <p:cond delay="2000"/>
                            </p:stCondLst>
                            <p:childTnLst>
                              <p:par>
                                <p:cTn id="19" presetID="26" presetClass="entr" presetSubtype="0" fill="hold" grpId="0" nodeType="after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Effect transition="in" filter="wipe(down)">
                                      <p:cBhvr>
                                        <p:cTn id="21" dur="580">
                                          <p:stCondLst>
                                            <p:cond delay="0"/>
                                          </p:stCondLst>
                                        </p:cTn>
                                        <p:tgtEl>
                                          <p:spTgt spid="3">
                                            <p:txEl>
                                              <p:pRg st="0" end="0"/>
                                            </p:txEl>
                                          </p:spTgt>
                                        </p:tgtEl>
                                      </p:cBhvr>
                                    </p:animEffect>
                                    <p:anim calcmode="lin" valueType="num">
                                      <p:cBhvr>
                                        <p:cTn id="22"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23"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24"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25"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26"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27" dur="26">
                                          <p:stCondLst>
                                            <p:cond delay="650"/>
                                          </p:stCondLst>
                                        </p:cTn>
                                        <p:tgtEl>
                                          <p:spTgt spid="3">
                                            <p:txEl>
                                              <p:pRg st="0" end="0"/>
                                            </p:txEl>
                                          </p:spTgt>
                                        </p:tgtEl>
                                      </p:cBhvr>
                                      <p:to x="100000" y="60000"/>
                                    </p:animScale>
                                    <p:animScale>
                                      <p:cBhvr>
                                        <p:cTn id="28" dur="166" decel="50000">
                                          <p:stCondLst>
                                            <p:cond delay="676"/>
                                          </p:stCondLst>
                                        </p:cTn>
                                        <p:tgtEl>
                                          <p:spTgt spid="3">
                                            <p:txEl>
                                              <p:pRg st="0" end="0"/>
                                            </p:txEl>
                                          </p:spTgt>
                                        </p:tgtEl>
                                      </p:cBhvr>
                                      <p:to x="100000" y="100000"/>
                                    </p:animScale>
                                    <p:animScale>
                                      <p:cBhvr>
                                        <p:cTn id="29" dur="26">
                                          <p:stCondLst>
                                            <p:cond delay="1312"/>
                                          </p:stCondLst>
                                        </p:cTn>
                                        <p:tgtEl>
                                          <p:spTgt spid="3">
                                            <p:txEl>
                                              <p:pRg st="0" end="0"/>
                                            </p:txEl>
                                          </p:spTgt>
                                        </p:tgtEl>
                                      </p:cBhvr>
                                      <p:to x="100000" y="80000"/>
                                    </p:animScale>
                                    <p:animScale>
                                      <p:cBhvr>
                                        <p:cTn id="30" dur="166" decel="50000">
                                          <p:stCondLst>
                                            <p:cond delay="1338"/>
                                          </p:stCondLst>
                                        </p:cTn>
                                        <p:tgtEl>
                                          <p:spTgt spid="3">
                                            <p:txEl>
                                              <p:pRg st="0" end="0"/>
                                            </p:txEl>
                                          </p:spTgt>
                                        </p:tgtEl>
                                      </p:cBhvr>
                                      <p:to x="100000" y="100000"/>
                                    </p:animScale>
                                    <p:animScale>
                                      <p:cBhvr>
                                        <p:cTn id="31" dur="26">
                                          <p:stCondLst>
                                            <p:cond delay="1642"/>
                                          </p:stCondLst>
                                        </p:cTn>
                                        <p:tgtEl>
                                          <p:spTgt spid="3">
                                            <p:txEl>
                                              <p:pRg st="0" end="0"/>
                                            </p:txEl>
                                          </p:spTgt>
                                        </p:tgtEl>
                                      </p:cBhvr>
                                      <p:to x="100000" y="90000"/>
                                    </p:animScale>
                                    <p:animScale>
                                      <p:cBhvr>
                                        <p:cTn id="32" dur="166" decel="50000">
                                          <p:stCondLst>
                                            <p:cond delay="1668"/>
                                          </p:stCondLst>
                                        </p:cTn>
                                        <p:tgtEl>
                                          <p:spTgt spid="3">
                                            <p:txEl>
                                              <p:pRg st="0" end="0"/>
                                            </p:txEl>
                                          </p:spTgt>
                                        </p:tgtEl>
                                      </p:cBhvr>
                                      <p:to x="100000" y="100000"/>
                                    </p:animScale>
                                    <p:animScale>
                                      <p:cBhvr>
                                        <p:cTn id="33" dur="26">
                                          <p:stCondLst>
                                            <p:cond delay="1808"/>
                                          </p:stCondLst>
                                        </p:cTn>
                                        <p:tgtEl>
                                          <p:spTgt spid="3">
                                            <p:txEl>
                                              <p:pRg st="0" end="0"/>
                                            </p:txEl>
                                          </p:spTgt>
                                        </p:tgtEl>
                                      </p:cBhvr>
                                      <p:to x="100000" y="95000"/>
                                    </p:animScale>
                                    <p:animScale>
                                      <p:cBhvr>
                                        <p:cTn id="34" dur="166" decel="50000">
                                          <p:stCondLst>
                                            <p:cond delay="1834"/>
                                          </p:stCondLst>
                                        </p:cTn>
                                        <p:tgtEl>
                                          <p:spTgt spid="3">
                                            <p:txEl>
                                              <p:pRg st="0" end="0"/>
                                            </p:txEl>
                                          </p:spTgt>
                                        </p:tgtEl>
                                      </p:cBhvr>
                                      <p:to x="100000" y="100000"/>
                                    </p:animScale>
                                  </p:childTnLst>
                                </p:cTn>
                              </p:par>
                            </p:childTnLst>
                          </p:cTn>
                        </p:par>
                        <p:par>
                          <p:cTn id="35" fill="hold">
                            <p:stCondLst>
                              <p:cond delay="4000"/>
                            </p:stCondLst>
                            <p:childTnLst>
                              <p:par>
                                <p:cTn id="36" presetID="26" presetClass="entr" presetSubtype="0" fill="hold" grpId="0" nodeType="afterEffect">
                                  <p:stCondLst>
                                    <p:cond delay="0"/>
                                  </p:stCondLst>
                                  <p:childTnLst>
                                    <p:set>
                                      <p:cBhvr>
                                        <p:cTn id="37" dur="1" fill="hold">
                                          <p:stCondLst>
                                            <p:cond delay="0"/>
                                          </p:stCondLst>
                                        </p:cTn>
                                        <p:tgtEl>
                                          <p:spTgt spid="3">
                                            <p:txEl>
                                              <p:pRg st="1" end="1"/>
                                            </p:txEl>
                                          </p:spTgt>
                                        </p:tgtEl>
                                        <p:attrNameLst>
                                          <p:attrName>style.visibility</p:attrName>
                                        </p:attrNameLst>
                                      </p:cBhvr>
                                      <p:to>
                                        <p:strVal val="visible"/>
                                      </p:to>
                                    </p:set>
                                    <p:animEffect transition="in" filter="wipe(down)">
                                      <p:cBhvr>
                                        <p:cTn id="38" dur="580">
                                          <p:stCondLst>
                                            <p:cond delay="0"/>
                                          </p:stCondLst>
                                        </p:cTn>
                                        <p:tgtEl>
                                          <p:spTgt spid="3">
                                            <p:txEl>
                                              <p:pRg st="1" end="1"/>
                                            </p:txEl>
                                          </p:spTgt>
                                        </p:tgtEl>
                                      </p:cBhvr>
                                    </p:animEffect>
                                    <p:anim calcmode="lin" valueType="num">
                                      <p:cBhvr>
                                        <p:cTn id="39"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40"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41"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42"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43"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44" dur="26">
                                          <p:stCondLst>
                                            <p:cond delay="650"/>
                                          </p:stCondLst>
                                        </p:cTn>
                                        <p:tgtEl>
                                          <p:spTgt spid="3">
                                            <p:txEl>
                                              <p:pRg st="1" end="1"/>
                                            </p:txEl>
                                          </p:spTgt>
                                        </p:tgtEl>
                                      </p:cBhvr>
                                      <p:to x="100000" y="60000"/>
                                    </p:animScale>
                                    <p:animScale>
                                      <p:cBhvr>
                                        <p:cTn id="45" dur="166" decel="50000">
                                          <p:stCondLst>
                                            <p:cond delay="676"/>
                                          </p:stCondLst>
                                        </p:cTn>
                                        <p:tgtEl>
                                          <p:spTgt spid="3">
                                            <p:txEl>
                                              <p:pRg st="1" end="1"/>
                                            </p:txEl>
                                          </p:spTgt>
                                        </p:tgtEl>
                                      </p:cBhvr>
                                      <p:to x="100000" y="100000"/>
                                    </p:animScale>
                                    <p:animScale>
                                      <p:cBhvr>
                                        <p:cTn id="46" dur="26">
                                          <p:stCondLst>
                                            <p:cond delay="1312"/>
                                          </p:stCondLst>
                                        </p:cTn>
                                        <p:tgtEl>
                                          <p:spTgt spid="3">
                                            <p:txEl>
                                              <p:pRg st="1" end="1"/>
                                            </p:txEl>
                                          </p:spTgt>
                                        </p:tgtEl>
                                      </p:cBhvr>
                                      <p:to x="100000" y="80000"/>
                                    </p:animScale>
                                    <p:animScale>
                                      <p:cBhvr>
                                        <p:cTn id="47" dur="166" decel="50000">
                                          <p:stCondLst>
                                            <p:cond delay="1338"/>
                                          </p:stCondLst>
                                        </p:cTn>
                                        <p:tgtEl>
                                          <p:spTgt spid="3">
                                            <p:txEl>
                                              <p:pRg st="1" end="1"/>
                                            </p:txEl>
                                          </p:spTgt>
                                        </p:tgtEl>
                                      </p:cBhvr>
                                      <p:to x="100000" y="100000"/>
                                    </p:animScale>
                                    <p:animScale>
                                      <p:cBhvr>
                                        <p:cTn id="48" dur="26">
                                          <p:stCondLst>
                                            <p:cond delay="1642"/>
                                          </p:stCondLst>
                                        </p:cTn>
                                        <p:tgtEl>
                                          <p:spTgt spid="3">
                                            <p:txEl>
                                              <p:pRg st="1" end="1"/>
                                            </p:txEl>
                                          </p:spTgt>
                                        </p:tgtEl>
                                      </p:cBhvr>
                                      <p:to x="100000" y="90000"/>
                                    </p:animScale>
                                    <p:animScale>
                                      <p:cBhvr>
                                        <p:cTn id="49" dur="166" decel="50000">
                                          <p:stCondLst>
                                            <p:cond delay="1668"/>
                                          </p:stCondLst>
                                        </p:cTn>
                                        <p:tgtEl>
                                          <p:spTgt spid="3">
                                            <p:txEl>
                                              <p:pRg st="1" end="1"/>
                                            </p:txEl>
                                          </p:spTgt>
                                        </p:tgtEl>
                                      </p:cBhvr>
                                      <p:to x="100000" y="100000"/>
                                    </p:animScale>
                                    <p:animScale>
                                      <p:cBhvr>
                                        <p:cTn id="50" dur="26">
                                          <p:stCondLst>
                                            <p:cond delay="1808"/>
                                          </p:stCondLst>
                                        </p:cTn>
                                        <p:tgtEl>
                                          <p:spTgt spid="3">
                                            <p:txEl>
                                              <p:pRg st="1" end="1"/>
                                            </p:txEl>
                                          </p:spTgt>
                                        </p:tgtEl>
                                      </p:cBhvr>
                                      <p:to x="100000" y="95000"/>
                                    </p:animScale>
                                    <p:animScale>
                                      <p:cBhvr>
                                        <p:cTn id="51" dur="166" decel="50000">
                                          <p:stCondLst>
                                            <p:cond delay="1834"/>
                                          </p:stCondLst>
                                        </p:cTn>
                                        <p:tgtEl>
                                          <p:spTgt spid="3">
                                            <p:txEl>
                                              <p:pRg st="1" end="1"/>
                                            </p:txEl>
                                          </p:spTgt>
                                        </p:tgtEl>
                                      </p:cBhvr>
                                      <p:to x="100000" y="100000"/>
                                    </p:animScale>
                                  </p:childTnLst>
                                </p:cTn>
                              </p:par>
                            </p:childTnLst>
                          </p:cTn>
                        </p:par>
                        <p:par>
                          <p:cTn id="52" fill="hold">
                            <p:stCondLst>
                              <p:cond delay="6000"/>
                            </p:stCondLst>
                            <p:childTnLst>
                              <p:par>
                                <p:cTn id="53" presetID="26" presetClass="entr" presetSubtype="0" fill="hold" grpId="0" nodeType="afterEffect">
                                  <p:stCondLst>
                                    <p:cond delay="0"/>
                                  </p:stCondLst>
                                  <p:childTnLst>
                                    <p:set>
                                      <p:cBhvr>
                                        <p:cTn id="54" dur="1" fill="hold">
                                          <p:stCondLst>
                                            <p:cond delay="0"/>
                                          </p:stCondLst>
                                        </p:cTn>
                                        <p:tgtEl>
                                          <p:spTgt spid="3">
                                            <p:txEl>
                                              <p:pRg st="4" end="4"/>
                                            </p:txEl>
                                          </p:spTgt>
                                        </p:tgtEl>
                                        <p:attrNameLst>
                                          <p:attrName>style.visibility</p:attrName>
                                        </p:attrNameLst>
                                      </p:cBhvr>
                                      <p:to>
                                        <p:strVal val="visible"/>
                                      </p:to>
                                    </p:set>
                                    <p:animEffect transition="in" filter="wipe(down)">
                                      <p:cBhvr>
                                        <p:cTn id="55" dur="580">
                                          <p:stCondLst>
                                            <p:cond delay="0"/>
                                          </p:stCondLst>
                                        </p:cTn>
                                        <p:tgtEl>
                                          <p:spTgt spid="3">
                                            <p:txEl>
                                              <p:pRg st="4" end="4"/>
                                            </p:txEl>
                                          </p:spTgt>
                                        </p:tgtEl>
                                      </p:cBhvr>
                                    </p:animEffect>
                                    <p:anim calcmode="lin" valueType="num">
                                      <p:cBhvr>
                                        <p:cTn id="56"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57"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58"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59"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60"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61" dur="26">
                                          <p:stCondLst>
                                            <p:cond delay="650"/>
                                          </p:stCondLst>
                                        </p:cTn>
                                        <p:tgtEl>
                                          <p:spTgt spid="3">
                                            <p:txEl>
                                              <p:pRg st="4" end="4"/>
                                            </p:txEl>
                                          </p:spTgt>
                                        </p:tgtEl>
                                      </p:cBhvr>
                                      <p:to x="100000" y="60000"/>
                                    </p:animScale>
                                    <p:animScale>
                                      <p:cBhvr>
                                        <p:cTn id="62" dur="166" decel="50000">
                                          <p:stCondLst>
                                            <p:cond delay="676"/>
                                          </p:stCondLst>
                                        </p:cTn>
                                        <p:tgtEl>
                                          <p:spTgt spid="3">
                                            <p:txEl>
                                              <p:pRg st="4" end="4"/>
                                            </p:txEl>
                                          </p:spTgt>
                                        </p:tgtEl>
                                      </p:cBhvr>
                                      <p:to x="100000" y="100000"/>
                                    </p:animScale>
                                    <p:animScale>
                                      <p:cBhvr>
                                        <p:cTn id="63" dur="26">
                                          <p:stCondLst>
                                            <p:cond delay="1312"/>
                                          </p:stCondLst>
                                        </p:cTn>
                                        <p:tgtEl>
                                          <p:spTgt spid="3">
                                            <p:txEl>
                                              <p:pRg st="4" end="4"/>
                                            </p:txEl>
                                          </p:spTgt>
                                        </p:tgtEl>
                                      </p:cBhvr>
                                      <p:to x="100000" y="80000"/>
                                    </p:animScale>
                                    <p:animScale>
                                      <p:cBhvr>
                                        <p:cTn id="64" dur="166" decel="50000">
                                          <p:stCondLst>
                                            <p:cond delay="1338"/>
                                          </p:stCondLst>
                                        </p:cTn>
                                        <p:tgtEl>
                                          <p:spTgt spid="3">
                                            <p:txEl>
                                              <p:pRg st="4" end="4"/>
                                            </p:txEl>
                                          </p:spTgt>
                                        </p:tgtEl>
                                      </p:cBhvr>
                                      <p:to x="100000" y="100000"/>
                                    </p:animScale>
                                    <p:animScale>
                                      <p:cBhvr>
                                        <p:cTn id="65" dur="26">
                                          <p:stCondLst>
                                            <p:cond delay="1642"/>
                                          </p:stCondLst>
                                        </p:cTn>
                                        <p:tgtEl>
                                          <p:spTgt spid="3">
                                            <p:txEl>
                                              <p:pRg st="4" end="4"/>
                                            </p:txEl>
                                          </p:spTgt>
                                        </p:tgtEl>
                                      </p:cBhvr>
                                      <p:to x="100000" y="90000"/>
                                    </p:animScale>
                                    <p:animScale>
                                      <p:cBhvr>
                                        <p:cTn id="66" dur="166" decel="50000">
                                          <p:stCondLst>
                                            <p:cond delay="1668"/>
                                          </p:stCondLst>
                                        </p:cTn>
                                        <p:tgtEl>
                                          <p:spTgt spid="3">
                                            <p:txEl>
                                              <p:pRg st="4" end="4"/>
                                            </p:txEl>
                                          </p:spTgt>
                                        </p:tgtEl>
                                      </p:cBhvr>
                                      <p:to x="100000" y="100000"/>
                                    </p:animScale>
                                    <p:animScale>
                                      <p:cBhvr>
                                        <p:cTn id="67" dur="26">
                                          <p:stCondLst>
                                            <p:cond delay="1808"/>
                                          </p:stCondLst>
                                        </p:cTn>
                                        <p:tgtEl>
                                          <p:spTgt spid="3">
                                            <p:txEl>
                                              <p:pRg st="4" end="4"/>
                                            </p:txEl>
                                          </p:spTgt>
                                        </p:tgtEl>
                                      </p:cBhvr>
                                      <p:to x="100000" y="95000"/>
                                    </p:animScale>
                                    <p:animScale>
                                      <p:cBhvr>
                                        <p:cTn id="68" dur="166" decel="50000">
                                          <p:stCondLst>
                                            <p:cond delay="1834"/>
                                          </p:stCondLst>
                                        </p:cTn>
                                        <p:tgtEl>
                                          <p:spTgt spid="3">
                                            <p:txEl>
                                              <p:pRg st="4" end="4"/>
                                            </p:txEl>
                                          </p:spTgt>
                                        </p:tgtEl>
                                      </p:cBhvr>
                                      <p:to x="100000" y="100000"/>
                                    </p:animScale>
                                  </p:childTnLst>
                                </p:cTn>
                              </p:par>
                            </p:childTnLst>
                          </p:cTn>
                        </p:par>
                      </p:childTnLst>
                    </p:cTn>
                  </p:par>
                  <p:par>
                    <p:cTn id="69" fill="hold">
                      <p:stCondLst>
                        <p:cond delay="indefinite"/>
                      </p:stCondLst>
                      <p:childTnLst>
                        <p:par>
                          <p:cTn id="70" fill="hold">
                            <p:stCondLst>
                              <p:cond delay="0"/>
                            </p:stCondLst>
                            <p:childTnLst>
                              <p:par>
                                <p:cTn id="71" presetID="6" presetClass="entr" presetSubtype="16" fill="hold" nodeType="clickEffect">
                                  <p:stCondLst>
                                    <p:cond delay="0"/>
                                  </p:stCondLst>
                                  <p:childTnLst>
                                    <p:set>
                                      <p:cBhvr>
                                        <p:cTn id="72" dur="1" fill="hold">
                                          <p:stCondLst>
                                            <p:cond delay="0"/>
                                          </p:stCondLst>
                                        </p:cTn>
                                        <p:tgtEl>
                                          <p:spTgt spid="2050"/>
                                        </p:tgtEl>
                                        <p:attrNameLst>
                                          <p:attrName>style.visibility</p:attrName>
                                        </p:attrNameLst>
                                      </p:cBhvr>
                                      <p:to>
                                        <p:strVal val="visible"/>
                                      </p:to>
                                    </p:set>
                                    <p:animEffect transition="in" filter="circle(in)">
                                      <p:cBhvr>
                                        <p:cTn id="73" dur="20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כיצד מתוודה?</a:t>
            </a:r>
            <a:endParaRPr lang="he-IL" dirty="0"/>
          </a:p>
        </p:txBody>
      </p:sp>
      <p:sp>
        <p:nvSpPr>
          <p:cNvPr id="3" name="מציין מיקום תוכן 2"/>
          <p:cNvSpPr>
            <a:spLocks noGrp="1"/>
          </p:cNvSpPr>
          <p:nvPr>
            <p:ph idx="1"/>
          </p:nvPr>
        </p:nvSpPr>
        <p:spPr>
          <a:xfrm>
            <a:off x="251520" y="1268760"/>
            <a:ext cx="8784976" cy="4968552"/>
          </a:xfrm>
        </p:spPr>
        <p:txBody>
          <a:bodyPr>
            <a:normAutofit/>
          </a:bodyPr>
          <a:lstStyle/>
          <a:p>
            <a:pPr marL="0" indent="0">
              <a:lnSpc>
                <a:spcPct val="150000"/>
              </a:lnSpc>
              <a:buNone/>
            </a:pPr>
            <a:r>
              <a:rPr lang="he-IL" dirty="0" smtClean="0">
                <a:solidFill>
                  <a:srgbClr val="000000"/>
                </a:solidFill>
                <a:effectLst/>
                <a:latin typeface="Narkisim"/>
                <a:ea typeface="Times New Roman"/>
                <a:cs typeface="David"/>
              </a:rPr>
              <a:t>אומר: </a:t>
            </a:r>
          </a:p>
          <a:p>
            <a:pPr marL="0" indent="0">
              <a:lnSpc>
                <a:spcPct val="150000"/>
              </a:lnSpc>
              <a:buNone/>
            </a:pPr>
            <a:r>
              <a:rPr lang="he-IL" dirty="0" smtClean="0">
                <a:solidFill>
                  <a:srgbClr val="000000"/>
                </a:solidFill>
                <a:effectLst/>
                <a:latin typeface="Narkisim"/>
                <a:ea typeface="Times New Roman"/>
                <a:cs typeface="David"/>
              </a:rPr>
              <a:t>"אנא השם, חטאתי, </a:t>
            </a:r>
            <a:r>
              <a:rPr lang="he-IL" dirty="0" err="1" smtClean="0">
                <a:solidFill>
                  <a:srgbClr val="000000"/>
                </a:solidFill>
                <a:effectLst/>
                <a:latin typeface="Narkisim"/>
                <a:ea typeface="Times New Roman"/>
                <a:cs typeface="David"/>
              </a:rPr>
              <a:t>עויתי</a:t>
            </a:r>
            <a:r>
              <a:rPr lang="he-IL" dirty="0" smtClean="0">
                <a:solidFill>
                  <a:srgbClr val="000000"/>
                </a:solidFill>
                <a:effectLst/>
                <a:latin typeface="Narkisim"/>
                <a:ea typeface="Times New Roman"/>
                <a:cs typeface="David"/>
              </a:rPr>
              <a:t>, פשעתי לפניך ועשיתי כך וכך, </a:t>
            </a:r>
          </a:p>
          <a:p>
            <a:pPr marL="0" indent="0">
              <a:lnSpc>
                <a:spcPct val="150000"/>
              </a:lnSpc>
              <a:buNone/>
            </a:pPr>
            <a:r>
              <a:rPr lang="he-IL" dirty="0" smtClean="0">
                <a:solidFill>
                  <a:srgbClr val="000000"/>
                </a:solidFill>
                <a:effectLst/>
                <a:latin typeface="Narkisim"/>
                <a:ea typeface="Times New Roman"/>
                <a:cs typeface="David"/>
              </a:rPr>
              <a:t>והרי ניחמתי ובושתי במעשיי, </a:t>
            </a:r>
          </a:p>
          <a:p>
            <a:pPr marL="0" indent="0">
              <a:lnSpc>
                <a:spcPct val="150000"/>
              </a:lnSpc>
              <a:buNone/>
            </a:pPr>
            <a:r>
              <a:rPr lang="he-IL" dirty="0" smtClean="0">
                <a:solidFill>
                  <a:srgbClr val="000000"/>
                </a:solidFill>
                <a:effectLst/>
                <a:latin typeface="Narkisim"/>
                <a:ea typeface="Times New Roman"/>
                <a:cs typeface="David"/>
              </a:rPr>
              <a:t>ולעולם איני חוזר לדבר זה". </a:t>
            </a:r>
          </a:p>
          <a:p>
            <a:pPr marL="0" indent="0">
              <a:lnSpc>
                <a:spcPct val="150000"/>
              </a:lnSpc>
              <a:buNone/>
            </a:pPr>
            <a:r>
              <a:rPr lang="he-IL" dirty="0" smtClean="0">
                <a:solidFill>
                  <a:srgbClr val="000000"/>
                </a:solidFill>
                <a:effectLst/>
                <a:latin typeface="Narkisim"/>
                <a:ea typeface="Times New Roman"/>
                <a:cs typeface="David"/>
              </a:rPr>
              <a:t>זה הוא עיקרו של וידוי. </a:t>
            </a:r>
          </a:p>
          <a:p>
            <a:pPr marL="0" indent="0">
              <a:lnSpc>
                <a:spcPct val="150000"/>
              </a:lnSpc>
              <a:buNone/>
            </a:pPr>
            <a:r>
              <a:rPr lang="he-IL" dirty="0" smtClean="0">
                <a:solidFill>
                  <a:srgbClr val="000000"/>
                </a:solidFill>
                <a:effectLst/>
                <a:latin typeface="Narkisim"/>
                <a:ea typeface="Times New Roman"/>
                <a:cs typeface="David"/>
              </a:rPr>
              <a:t>וכל המרבה להתוודות ומאריך </a:t>
            </a:r>
            <a:r>
              <a:rPr lang="he-IL" dirty="0" err="1" smtClean="0">
                <a:solidFill>
                  <a:srgbClr val="000000"/>
                </a:solidFill>
                <a:effectLst/>
                <a:latin typeface="Narkisim"/>
                <a:ea typeface="Times New Roman"/>
                <a:cs typeface="David"/>
              </a:rPr>
              <a:t>בענין</a:t>
            </a:r>
            <a:r>
              <a:rPr lang="he-IL" dirty="0" smtClean="0">
                <a:solidFill>
                  <a:srgbClr val="000000"/>
                </a:solidFill>
                <a:effectLst/>
                <a:latin typeface="Narkisim"/>
                <a:ea typeface="Times New Roman"/>
                <a:cs typeface="David"/>
              </a:rPr>
              <a:t> זה הרי זה משובח... </a:t>
            </a:r>
            <a:endParaRPr lang="he-IL"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1" y="2492896"/>
            <a:ext cx="3954465" cy="242463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84868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3861048"/>
            <a:ext cx="1728192" cy="246884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מציין מיקום תוכן 2"/>
          <p:cNvSpPr>
            <a:spLocks noGrp="1"/>
          </p:cNvSpPr>
          <p:nvPr>
            <p:ph idx="1"/>
          </p:nvPr>
        </p:nvSpPr>
        <p:spPr>
          <a:xfrm>
            <a:off x="457200" y="476672"/>
            <a:ext cx="8229600" cy="5649491"/>
          </a:xfrm>
        </p:spPr>
        <p:txBody>
          <a:bodyPr/>
          <a:lstStyle/>
          <a:p>
            <a:pPr marL="0" indent="0">
              <a:lnSpc>
                <a:spcPct val="150000"/>
              </a:lnSpc>
              <a:buNone/>
            </a:pPr>
            <a:r>
              <a:rPr lang="he-IL" dirty="0" smtClean="0">
                <a:solidFill>
                  <a:srgbClr val="000000"/>
                </a:solidFill>
                <a:effectLst/>
                <a:latin typeface="Narkisim"/>
                <a:ea typeface="Times New Roman"/>
                <a:cs typeface="David"/>
              </a:rPr>
              <a:t>וכן החובל </a:t>
            </a:r>
            <a:r>
              <a:rPr lang="he-IL" dirty="0" err="1" smtClean="0">
                <a:solidFill>
                  <a:srgbClr val="000000"/>
                </a:solidFill>
                <a:effectLst/>
                <a:latin typeface="Narkisim"/>
                <a:ea typeface="Times New Roman"/>
                <a:cs typeface="David"/>
              </a:rPr>
              <a:t>בחבירו</a:t>
            </a:r>
            <a:r>
              <a:rPr lang="he-IL" dirty="0" smtClean="0">
                <a:solidFill>
                  <a:srgbClr val="000000"/>
                </a:solidFill>
                <a:effectLst/>
                <a:latin typeface="Narkisim"/>
                <a:ea typeface="Times New Roman"/>
                <a:cs typeface="David"/>
              </a:rPr>
              <a:t> או המזיק ממונו,</a:t>
            </a:r>
            <a:r>
              <a:rPr lang="en-US" dirty="0" smtClean="0">
                <a:solidFill>
                  <a:srgbClr val="000000"/>
                </a:solidFill>
                <a:effectLst/>
                <a:latin typeface="Narkisim"/>
                <a:ea typeface="Times New Roman"/>
                <a:cs typeface="David"/>
              </a:rPr>
              <a:t/>
            </a:r>
            <a:br>
              <a:rPr lang="en-US" dirty="0" smtClean="0">
                <a:solidFill>
                  <a:srgbClr val="000000"/>
                </a:solidFill>
                <a:effectLst/>
                <a:latin typeface="Narkisim"/>
                <a:ea typeface="Times New Roman"/>
                <a:cs typeface="David"/>
              </a:rPr>
            </a:br>
            <a:r>
              <a:rPr lang="he-IL" dirty="0" smtClean="0">
                <a:solidFill>
                  <a:srgbClr val="000000"/>
                </a:solidFill>
                <a:effectLst/>
                <a:latin typeface="Narkisim"/>
                <a:ea typeface="Times New Roman"/>
                <a:cs typeface="David"/>
              </a:rPr>
              <a:t>אף על פי ששילם לו מה שהוא חייב לו, </a:t>
            </a:r>
            <a:r>
              <a:rPr lang="en-US" dirty="0" smtClean="0">
                <a:solidFill>
                  <a:srgbClr val="000000"/>
                </a:solidFill>
                <a:effectLst/>
                <a:latin typeface="Narkisim"/>
                <a:ea typeface="Times New Roman"/>
                <a:cs typeface="David"/>
              </a:rPr>
              <a:t/>
            </a:r>
            <a:br>
              <a:rPr lang="en-US" dirty="0" smtClean="0">
                <a:solidFill>
                  <a:srgbClr val="000000"/>
                </a:solidFill>
                <a:effectLst/>
                <a:latin typeface="Narkisim"/>
                <a:ea typeface="Times New Roman"/>
                <a:cs typeface="David"/>
              </a:rPr>
            </a:br>
            <a:r>
              <a:rPr lang="he-IL" dirty="0" smtClean="0">
                <a:solidFill>
                  <a:srgbClr val="000000"/>
                </a:solidFill>
                <a:effectLst/>
                <a:latin typeface="Narkisim"/>
                <a:ea typeface="Times New Roman"/>
                <a:cs typeface="David"/>
              </a:rPr>
              <a:t>אינו מתכפר לו עד </a:t>
            </a:r>
            <a:r>
              <a:rPr lang="he-IL" b="1" dirty="0">
                <a:solidFill>
                  <a:srgbClr val="FF0000"/>
                </a:solidFill>
                <a:latin typeface="Narkisim"/>
                <a:ea typeface="Times New Roman"/>
                <a:cs typeface="David"/>
              </a:rPr>
              <a:t>שיתוודה</a:t>
            </a:r>
            <a:r>
              <a:rPr lang="he-IL" dirty="0" smtClean="0">
                <a:solidFill>
                  <a:srgbClr val="000000"/>
                </a:solidFill>
                <a:effectLst/>
                <a:latin typeface="Narkisim"/>
                <a:ea typeface="Times New Roman"/>
                <a:cs typeface="David"/>
              </a:rPr>
              <a:t> וישוב מלעשות כזה לעולם, שנאמר: "מכל חטאות האדם" (במדבר שם).</a:t>
            </a:r>
          </a:p>
          <a:p>
            <a:pPr marL="0" indent="0">
              <a:lnSpc>
                <a:spcPct val="150000"/>
              </a:lnSpc>
              <a:buNone/>
            </a:pPr>
            <a:endParaRPr lang="he-IL" dirty="0">
              <a:solidFill>
                <a:srgbClr val="000000"/>
              </a:solidFill>
              <a:latin typeface="Narkisim"/>
              <a:ea typeface="Times New Roman"/>
              <a:cs typeface="David"/>
            </a:endParaRPr>
          </a:p>
          <a:p>
            <a:pPr marL="342900" lvl="0" indent="-342900">
              <a:buClr>
                <a:schemeClr val="tx1"/>
              </a:buClr>
              <a:buFont typeface="Symbol"/>
              <a:buChar char=""/>
            </a:pPr>
            <a:r>
              <a:rPr lang="he-IL" sz="2800" dirty="0">
                <a:solidFill>
                  <a:srgbClr val="FF0000"/>
                </a:solidFill>
                <a:latin typeface="Narkisim"/>
                <a:ea typeface="Times New Roman"/>
              </a:rPr>
              <a:t>מדוע </a:t>
            </a:r>
            <a:r>
              <a:rPr lang="he-IL" sz="2800" dirty="0" err="1">
                <a:solidFill>
                  <a:srgbClr val="FF0000"/>
                </a:solidFill>
                <a:latin typeface="Narkisim"/>
                <a:ea typeface="Times New Roman"/>
              </a:rPr>
              <a:t>הוידוי</a:t>
            </a:r>
            <a:r>
              <a:rPr lang="he-IL" sz="2800" dirty="0">
                <a:solidFill>
                  <a:srgbClr val="FF0000"/>
                </a:solidFill>
                <a:latin typeface="Narkisim"/>
                <a:ea typeface="Times New Roman"/>
              </a:rPr>
              <a:t> כל כך חשוב בתהליך התשובה</a:t>
            </a:r>
            <a:r>
              <a:rPr lang="he-IL" sz="2800" dirty="0" smtClean="0">
                <a:solidFill>
                  <a:srgbClr val="FF0000"/>
                </a:solidFill>
                <a:latin typeface="Narkisim"/>
                <a:ea typeface="Times New Roman"/>
              </a:rPr>
              <a:t>?</a:t>
            </a:r>
          </a:p>
          <a:p>
            <a:pPr marL="0" lvl="0" indent="0">
              <a:buClr>
                <a:srgbClr val="0BD0D9"/>
              </a:buClr>
              <a:buNone/>
              <a:defRPr/>
            </a:pPr>
            <a:r>
              <a:rPr lang="he-IL" sz="2400" dirty="0" err="1">
                <a:solidFill>
                  <a:prstClr val="black"/>
                </a:solidFill>
                <a:latin typeface="David" pitchFamily="34" charset="-79"/>
              </a:rPr>
              <a:t>הוידוי</a:t>
            </a:r>
            <a:r>
              <a:rPr lang="he-IL" sz="2400" dirty="0">
                <a:solidFill>
                  <a:prstClr val="black"/>
                </a:solidFill>
                <a:latin typeface="David" pitchFamily="34" charset="-79"/>
              </a:rPr>
              <a:t> תופס מקום מרכזי בהליך התשובה, מפני </a:t>
            </a:r>
            <a:r>
              <a:rPr lang="he-IL" sz="2400" dirty="0" smtClean="0">
                <a:solidFill>
                  <a:prstClr val="black"/>
                </a:solidFill>
                <a:latin typeface="David" pitchFamily="34" charset="-79"/>
              </a:rPr>
              <a:t>שכשאדם</a:t>
            </a:r>
            <a:r>
              <a:rPr lang="en-US" sz="2400" dirty="0" smtClean="0">
                <a:solidFill>
                  <a:prstClr val="black"/>
                </a:solidFill>
                <a:latin typeface="David" pitchFamily="34" charset="-79"/>
              </a:rPr>
              <a:t/>
            </a:r>
            <a:br>
              <a:rPr lang="en-US" sz="2400" dirty="0" smtClean="0">
                <a:solidFill>
                  <a:prstClr val="black"/>
                </a:solidFill>
                <a:latin typeface="David" pitchFamily="34" charset="-79"/>
              </a:rPr>
            </a:br>
            <a:r>
              <a:rPr lang="he-IL" sz="2400" dirty="0" smtClean="0">
                <a:solidFill>
                  <a:prstClr val="black"/>
                </a:solidFill>
                <a:latin typeface="David" pitchFamily="34" charset="-79"/>
              </a:rPr>
              <a:t> </a:t>
            </a:r>
            <a:r>
              <a:rPr lang="he-IL" sz="2400" dirty="0">
                <a:solidFill>
                  <a:prstClr val="black"/>
                </a:solidFill>
                <a:latin typeface="David" pitchFamily="34" charset="-79"/>
              </a:rPr>
              <a:t>מוציא את הדברים מפיו, הוא מגדיר לעצמו את </a:t>
            </a:r>
            <a:r>
              <a:rPr lang="he-IL" sz="2400" dirty="0" smtClean="0">
                <a:solidFill>
                  <a:prstClr val="black"/>
                </a:solidFill>
                <a:latin typeface="David" pitchFamily="34" charset="-79"/>
              </a:rPr>
              <a:t>העברה,</a:t>
            </a:r>
            <a:r>
              <a:rPr lang="en-US" sz="2400" dirty="0" smtClean="0">
                <a:solidFill>
                  <a:prstClr val="black"/>
                </a:solidFill>
                <a:latin typeface="David" pitchFamily="34" charset="-79"/>
              </a:rPr>
              <a:t/>
            </a:r>
            <a:br>
              <a:rPr lang="en-US" sz="2400" dirty="0" smtClean="0">
                <a:solidFill>
                  <a:prstClr val="black"/>
                </a:solidFill>
                <a:latin typeface="David" pitchFamily="34" charset="-79"/>
              </a:rPr>
            </a:br>
            <a:r>
              <a:rPr lang="he-IL" sz="2400" dirty="0" smtClean="0">
                <a:solidFill>
                  <a:prstClr val="black"/>
                </a:solidFill>
                <a:latin typeface="David" pitchFamily="34" charset="-79"/>
              </a:rPr>
              <a:t>ומודע </a:t>
            </a:r>
            <a:r>
              <a:rPr lang="he-IL" sz="2400" dirty="0">
                <a:solidFill>
                  <a:prstClr val="black"/>
                </a:solidFill>
                <a:latin typeface="David" pitchFamily="34" charset="-79"/>
              </a:rPr>
              <a:t>לה. זה הבסיס לקבלה שלו כלפי העתיד. </a:t>
            </a:r>
            <a:endParaRPr lang="en-US" sz="2400" dirty="0">
              <a:solidFill>
                <a:prstClr val="black"/>
              </a:solidFill>
              <a:latin typeface="David" pitchFamily="34" charset="-79"/>
              <a:cs typeface="David" pitchFamily="34" charset="-79"/>
            </a:endParaRPr>
          </a:p>
          <a:p>
            <a:pPr marL="0" lvl="0" indent="0">
              <a:buClr>
                <a:schemeClr val="tx1"/>
              </a:buClr>
              <a:buNone/>
            </a:pPr>
            <a:endParaRPr lang="en-US" sz="2800" dirty="0">
              <a:solidFill>
                <a:srgbClr val="000000"/>
              </a:solidFill>
              <a:latin typeface="Times New Roman"/>
              <a:ea typeface="Times New Roman"/>
            </a:endParaRPr>
          </a:p>
          <a:p>
            <a:pPr marL="0" indent="0">
              <a:lnSpc>
                <a:spcPct val="150000"/>
              </a:lnSpc>
              <a:buNone/>
            </a:pPr>
            <a:endParaRPr lang="he-IL" dirty="0" smtClean="0">
              <a:solidFill>
                <a:srgbClr val="000000"/>
              </a:solidFill>
              <a:effectLst/>
              <a:latin typeface="Narkisim"/>
              <a:ea typeface="Times New Roman"/>
              <a:cs typeface="David"/>
            </a:endParaRPr>
          </a:p>
          <a:p>
            <a:pPr marL="0" indent="0">
              <a:lnSpc>
                <a:spcPct val="150000"/>
              </a:lnSpc>
              <a:buNone/>
            </a:pPr>
            <a:endParaRPr lang="he-IL" dirty="0">
              <a:solidFill>
                <a:srgbClr val="000000"/>
              </a:solidFill>
              <a:latin typeface="Narkisim"/>
              <a:ea typeface="Times New Roman"/>
              <a:cs typeface="David"/>
            </a:endParaRPr>
          </a:p>
          <a:p>
            <a:pPr marL="0" indent="0">
              <a:lnSpc>
                <a:spcPct val="150000"/>
              </a:lnSpc>
              <a:buNone/>
            </a:pPr>
            <a:endParaRPr lang="en-US" dirty="0" smtClean="0">
              <a:effectLst/>
              <a:latin typeface="Times New Roman"/>
              <a:ea typeface="Times New Roman"/>
            </a:endParaRPr>
          </a:p>
          <a:p>
            <a:pPr marL="0" indent="0">
              <a:lnSpc>
                <a:spcPct val="150000"/>
              </a:lnSpc>
              <a:buNone/>
            </a:pPr>
            <a:endParaRPr lang="he-IL" dirty="0"/>
          </a:p>
        </p:txBody>
      </p:sp>
    </p:spTree>
    <p:extLst>
      <p:ext uri="{BB962C8B-B14F-4D97-AF65-F5344CB8AC3E}">
        <p14:creationId xmlns:p14="http://schemas.microsoft.com/office/powerpoint/2010/main" val="7268060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45" presetClass="entr" presetSubtype="0" fill="hold" nodeType="clickEffect">
                                  <p:stCondLst>
                                    <p:cond delay="0"/>
                                  </p:stCondLst>
                                  <p:childTnLst>
                                    <p:set>
                                      <p:cBhvr>
                                        <p:cTn id="18" dur="1" fill="hold">
                                          <p:stCondLst>
                                            <p:cond delay="0"/>
                                          </p:stCondLst>
                                        </p:cTn>
                                        <p:tgtEl>
                                          <p:spTgt spid="4098"/>
                                        </p:tgtEl>
                                        <p:attrNameLst>
                                          <p:attrName>style.visibility</p:attrName>
                                        </p:attrNameLst>
                                      </p:cBhvr>
                                      <p:to>
                                        <p:strVal val="visible"/>
                                      </p:to>
                                    </p:set>
                                    <p:animEffect transition="in" filter="fade">
                                      <p:cBhvr>
                                        <p:cTn id="19" dur="2000"/>
                                        <p:tgtEl>
                                          <p:spTgt spid="4098"/>
                                        </p:tgtEl>
                                      </p:cBhvr>
                                    </p:animEffect>
                                    <p:anim calcmode="lin" valueType="num">
                                      <p:cBhvr>
                                        <p:cTn id="20" dur="2000" fill="hold"/>
                                        <p:tgtEl>
                                          <p:spTgt spid="4098"/>
                                        </p:tgtEl>
                                        <p:attrNameLst>
                                          <p:attrName>ppt_w</p:attrName>
                                        </p:attrNameLst>
                                      </p:cBhvr>
                                      <p:tavLst>
                                        <p:tav tm="0" fmla="#ppt_w*sin(2.5*pi*$)">
                                          <p:val>
                                            <p:fltVal val="0"/>
                                          </p:val>
                                        </p:tav>
                                        <p:tav tm="100000">
                                          <p:val>
                                            <p:fltVal val="1"/>
                                          </p:val>
                                        </p:tav>
                                      </p:tavLst>
                                    </p:anim>
                                    <p:anim calcmode="lin" valueType="num">
                                      <p:cBhvr>
                                        <p:cTn id="21" dur="2000" fill="hold"/>
                                        <p:tgtEl>
                                          <p:spTgt spid="4098"/>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he-IL" dirty="0" smtClean="0"/>
              <a:t>וכיצד עושים תשובה?</a:t>
            </a:r>
            <a:endParaRPr lang="he-IL" dirty="0"/>
          </a:p>
        </p:txBody>
      </p:sp>
      <p:sp>
        <p:nvSpPr>
          <p:cNvPr id="3" name="מציין מיקום תוכן 2"/>
          <p:cNvSpPr>
            <a:spLocks noGrp="1"/>
          </p:cNvSpPr>
          <p:nvPr>
            <p:ph idx="1"/>
          </p:nvPr>
        </p:nvSpPr>
        <p:spPr>
          <a:xfrm>
            <a:off x="457200" y="1340768"/>
            <a:ext cx="8229600" cy="5112568"/>
          </a:xfrm>
        </p:spPr>
        <p:txBody>
          <a:bodyPr>
            <a:normAutofit/>
          </a:bodyPr>
          <a:lstStyle/>
          <a:p>
            <a:pPr marL="0" indent="0">
              <a:buNone/>
            </a:pPr>
            <a:endParaRPr lang="he-IL" b="1" dirty="0" smtClean="0">
              <a:solidFill>
                <a:srgbClr val="FF0000"/>
              </a:solidFill>
            </a:endParaRPr>
          </a:p>
          <a:p>
            <a:pPr marL="0" indent="0">
              <a:buNone/>
            </a:pPr>
            <a:endParaRPr lang="he-IL" dirty="0">
              <a:solidFill>
                <a:srgbClr val="FF0000"/>
              </a:solidFill>
            </a:endParaRPr>
          </a:p>
          <a:p>
            <a:pPr marL="0" indent="0">
              <a:buNone/>
            </a:pPr>
            <a:r>
              <a:rPr lang="he-IL" dirty="0" smtClean="0">
                <a:solidFill>
                  <a:srgbClr val="FF0000"/>
                </a:solidFill>
              </a:rPr>
              <a:t>שיעזוב </a:t>
            </a:r>
            <a:r>
              <a:rPr lang="he-IL" dirty="0"/>
              <a:t>החוטא חטאו, </a:t>
            </a:r>
            <a:r>
              <a:rPr lang="he-IL" dirty="0" err="1" smtClean="0"/>
              <a:t>ויסירנו</a:t>
            </a:r>
            <a:r>
              <a:rPr lang="he-IL" dirty="0" smtClean="0"/>
              <a:t> </a:t>
            </a:r>
            <a:r>
              <a:rPr lang="he-IL" dirty="0"/>
              <a:t>ממחשבתו, </a:t>
            </a:r>
            <a:endParaRPr lang="he-IL" dirty="0" smtClean="0"/>
          </a:p>
          <a:p>
            <a:pPr marL="0" indent="0">
              <a:buNone/>
            </a:pPr>
            <a:r>
              <a:rPr lang="he-IL" dirty="0" smtClean="0"/>
              <a:t>ויגמור </a:t>
            </a:r>
            <a:r>
              <a:rPr lang="he-IL" dirty="0"/>
              <a:t>בליבו </a:t>
            </a:r>
            <a:r>
              <a:rPr lang="he-IL" dirty="0">
                <a:solidFill>
                  <a:srgbClr val="FF0000"/>
                </a:solidFill>
              </a:rPr>
              <a:t>שלא יעשהו עוד, </a:t>
            </a:r>
            <a:endParaRPr lang="he-IL" dirty="0" smtClean="0">
              <a:solidFill>
                <a:srgbClr val="FF0000"/>
              </a:solidFill>
            </a:endParaRPr>
          </a:p>
          <a:p>
            <a:pPr marL="0" indent="0">
              <a:buNone/>
            </a:pPr>
            <a:r>
              <a:rPr lang="he-IL" dirty="0" smtClean="0"/>
              <a:t>שנאמר</a:t>
            </a:r>
            <a:r>
              <a:rPr lang="he-IL" dirty="0"/>
              <a:t>: </a:t>
            </a:r>
            <a:r>
              <a:rPr lang="he-IL" b="1" dirty="0">
                <a:solidFill>
                  <a:schemeClr val="tx2"/>
                </a:solidFill>
              </a:rPr>
              <a:t>"יעזוב רשע דרכו ואיש און </a:t>
            </a:r>
            <a:r>
              <a:rPr lang="he-IL" b="1" dirty="0" smtClean="0">
                <a:solidFill>
                  <a:schemeClr val="tx2"/>
                </a:solidFill>
              </a:rPr>
              <a:t>מחשבותיו..."</a:t>
            </a:r>
          </a:p>
          <a:p>
            <a:pPr marL="0" indent="0">
              <a:buNone/>
            </a:pPr>
            <a:r>
              <a:rPr lang="he-IL" dirty="0" smtClean="0"/>
              <a:t>      </a:t>
            </a:r>
            <a:r>
              <a:rPr lang="he-IL" dirty="0" smtClean="0">
                <a:solidFill>
                  <a:srgbClr val="FF0000"/>
                </a:solidFill>
              </a:rPr>
              <a:t>וכן </a:t>
            </a:r>
            <a:r>
              <a:rPr lang="he-IL" dirty="0">
                <a:solidFill>
                  <a:srgbClr val="FF0000"/>
                </a:solidFill>
              </a:rPr>
              <a:t>יתנחם על שעבר, </a:t>
            </a:r>
            <a:endParaRPr lang="he-IL" dirty="0" smtClean="0">
              <a:solidFill>
                <a:srgbClr val="FF0000"/>
              </a:solidFill>
            </a:endParaRPr>
          </a:p>
          <a:p>
            <a:pPr marL="0" indent="0">
              <a:buNone/>
            </a:pPr>
            <a:r>
              <a:rPr lang="he-IL" dirty="0" smtClean="0"/>
              <a:t>שנאמר</a:t>
            </a:r>
            <a:r>
              <a:rPr lang="he-IL" b="1" dirty="0"/>
              <a:t>: </a:t>
            </a:r>
            <a:r>
              <a:rPr lang="he-IL" b="1" dirty="0">
                <a:solidFill>
                  <a:schemeClr val="tx2"/>
                </a:solidFill>
              </a:rPr>
              <a:t>"כי אחרי שובי נחמתי ואחרי </a:t>
            </a:r>
            <a:r>
              <a:rPr lang="he-IL" b="1" dirty="0" err="1">
                <a:solidFill>
                  <a:schemeClr val="tx2"/>
                </a:solidFill>
              </a:rPr>
              <a:t>הוָּדעי</a:t>
            </a:r>
            <a:r>
              <a:rPr lang="he-IL" b="1" dirty="0">
                <a:solidFill>
                  <a:schemeClr val="tx2"/>
                </a:solidFill>
              </a:rPr>
              <a:t> ספקתי על ירך</a:t>
            </a:r>
            <a:r>
              <a:rPr lang="he-IL" b="1" dirty="0" smtClean="0">
                <a:solidFill>
                  <a:schemeClr val="tx2"/>
                </a:solidFill>
              </a:rPr>
              <a:t>" </a:t>
            </a:r>
          </a:p>
          <a:p>
            <a:pPr marL="0" indent="0">
              <a:buNone/>
            </a:pPr>
            <a:r>
              <a:rPr lang="he-IL" dirty="0" smtClean="0"/>
              <a:t>ויעיד </a:t>
            </a:r>
            <a:r>
              <a:rPr lang="he-IL" dirty="0"/>
              <a:t>עליו יודע תעלומות שלא ישוב לזה </a:t>
            </a:r>
            <a:r>
              <a:rPr lang="he-IL" dirty="0" smtClean="0"/>
              <a:t>החטא לעולם.</a:t>
            </a:r>
          </a:p>
          <a:p>
            <a:pPr marL="0" indent="0">
              <a:buNone/>
            </a:pPr>
            <a:r>
              <a:rPr lang="he-IL" dirty="0" smtClean="0"/>
              <a:t>וצריך </a:t>
            </a:r>
            <a:r>
              <a:rPr lang="he-IL" dirty="0"/>
              <a:t>להתוודות בשפתיו ולומר </a:t>
            </a:r>
            <a:r>
              <a:rPr lang="he-IL" dirty="0" err="1"/>
              <a:t>עניינות</a:t>
            </a:r>
            <a:r>
              <a:rPr lang="he-IL" dirty="0"/>
              <a:t> אלו שגמר בליבו. </a:t>
            </a:r>
            <a:endParaRPr lang="en-US" dirty="0"/>
          </a:p>
          <a:p>
            <a:pPr marL="0" indent="0">
              <a:buNone/>
            </a:pPr>
            <a:endParaRPr lang="he-IL" dirty="0"/>
          </a:p>
        </p:txBody>
      </p:sp>
    </p:spTree>
    <p:extLst>
      <p:ext uri="{BB962C8B-B14F-4D97-AF65-F5344CB8AC3E}">
        <p14:creationId xmlns:p14="http://schemas.microsoft.com/office/powerpoint/2010/main" val="1847097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21196" y="620688"/>
            <a:ext cx="8229600" cy="1224136"/>
          </a:xfrm>
        </p:spPr>
        <p:style>
          <a:lnRef idx="2">
            <a:schemeClr val="accent6"/>
          </a:lnRef>
          <a:fillRef idx="1">
            <a:schemeClr val="lt1"/>
          </a:fillRef>
          <a:effectRef idx="0">
            <a:schemeClr val="accent6"/>
          </a:effectRef>
          <a:fontRef idx="minor">
            <a:schemeClr val="dk1"/>
          </a:fontRef>
        </p:style>
        <p:txBody>
          <a:bodyPr>
            <a:normAutofit/>
          </a:bodyPr>
          <a:lstStyle/>
          <a:p>
            <a:r>
              <a:rPr lang="he-IL" dirty="0" smtClean="0"/>
              <a:t>ובקיצור, מהם  חלקי התשובה?</a:t>
            </a:r>
            <a:endParaRPr lang="he-IL" dirty="0"/>
          </a:p>
        </p:txBody>
      </p:sp>
      <p:sp>
        <p:nvSpPr>
          <p:cNvPr id="3" name="מציין מיקום תוכן 2"/>
          <p:cNvSpPr>
            <a:spLocks noGrp="1"/>
          </p:cNvSpPr>
          <p:nvPr>
            <p:ph idx="1"/>
          </p:nvPr>
        </p:nvSpPr>
        <p:spPr>
          <a:xfrm>
            <a:off x="451599" y="2096852"/>
            <a:ext cx="8435280" cy="4464496"/>
          </a:xfrm>
        </p:spPr>
        <p:txBody>
          <a:bodyPr>
            <a:normAutofit fontScale="70000" lnSpcReduction="20000"/>
          </a:bodyPr>
          <a:lstStyle/>
          <a:p>
            <a:pPr>
              <a:lnSpc>
                <a:spcPct val="200000"/>
              </a:lnSpc>
              <a:buFont typeface="Wingdings" panose="05000000000000000000" pitchFamily="2" charset="2"/>
              <a:buChar char="ü"/>
            </a:pPr>
            <a:r>
              <a:rPr lang="he-IL" sz="4800" b="1" dirty="0" smtClean="0">
                <a:solidFill>
                  <a:schemeClr val="accent2">
                    <a:lumMod val="75000"/>
                  </a:schemeClr>
                </a:solidFill>
              </a:rPr>
              <a:t>ווידוי </a:t>
            </a:r>
          </a:p>
          <a:p>
            <a:pPr>
              <a:lnSpc>
                <a:spcPct val="200000"/>
              </a:lnSpc>
              <a:buFont typeface="Wingdings" panose="05000000000000000000" pitchFamily="2" charset="2"/>
              <a:buChar char="ü"/>
            </a:pPr>
            <a:r>
              <a:rPr lang="he-IL" sz="4800" b="1" dirty="0" smtClean="0">
                <a:solidFill>
                  <a:schemeClr val="accent2">
                    <a:lumMod val="75000"/>
                  </a:schemeClr>
                </a:solidFill>
              </a:rPr>
              <a:t>עזיבת החטא </a:t>
            </a:r>
          </a:p>
          <a:p>
            <a:pPr>
              <a:lnSpc>
                <a:spcPct val="200000"/>
              </a:lnSpc>
              <a:buFont typeface="Wingdings" panose="05000000000000000000" pitchFamily="2" charset="2"/>
              <a:buChar char="ü"/>
            </a:pPr>
            <a:r>
              <a:rPr lang="he-IL" sz="4800" b="1" dirty="0" smtClean="0">
                <a:solidFill>
                  <a:schemeClr val="accent2">
                    <a:lumMod val="75000"/>
                  </a:schemeClr>
                </a:solidFill>
              </a:rPr>
              <a:t>קבלה לעתיד שלא יעשה את המעשה שוב</a:t>
            </a:r>
          </a:p>
          <a:p>
            <a:pPr>
              <a:lnSpc>
                <a:spcPct val="200000"/>
              </a:lnSpc>
              <a:buFont typeface="Wingdings" panose="05000000000000000000" pitchFamily="2" charset="2"/>
              <a:buChar char="ü"/>
            </a:pPr>
            <a:r>
              <a:rPr lang="he-IL" sz="4800" b="1" dirty="0" smtClean="0">
                <a:solidFill>
                  <a:schemeClr val="accent2">
                    <a:lumMod val="75000"/>
                  </a:schemeClr>
                </a:solidFill>
              </a:rPr>
              <a:t>חרטה</a:t>
            </a:r>
          </a:p>
          <a:p>
            <a:pPr marL="0" indent="0">
              <a:lnSpc>
                <a:spcPct val="200000"/>
              </a:lnSpc>
              <a:buNone/>
            </a:pPr>
            <a:endParaRPr lang="he-IL" sz="4800" dirty="0"/>
          </a:p>
        </p:txBody>
      </p:sp>
      <p:pic>
        <p:nvPicPr>
          <p:cNvPr id="5124" name="Picture 4" descr="C:\Users\sarit\Google Drive\דמויות שעועית\FRUSTRAT.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26453" y="4149080"/>
            <a:ext cx="994789" cy="792089"/>
          </a:xfrm>
          <a:prstGeom prst="rect">
            <a:avLst/>
          </a:prstGeom>
          <a:noFill/>
          <a:extLst>
            <a:ext uri="{909E8E84-426E-40DD-AFC4-6F175D3DCCD1}">
              <a14:hiddenFill xmlns:a14="http://schemas.microsoft.com/office/drawing/2010/main">
                <a:solidFill>
                  <a:srgbClr val="FFFFFF"/>
                </a:solidFill>
              </a14:hiddenFill>
            </a:ext>
          </a:extLst>
        </p:spPr>
      </p:pic>
      <p:pic>
        <p:nvPicPr>
          <p:cNvPr id="5123" name="Picture 3" descr="C:\Users\sarit\Google Drive\דמויות שעועית\AMSAD.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96136" y="5530832"/>
            <a:ext cx="432048" cy="904901"/>
          </a:xfrm>
          <a:prstGeom prst="rect">
            <a:avLst/>
          </a:prstGeom>
          <a:noFill/>
          <a:extLst>
            <a:ext uri="{909E8E84-426E-40DD-AFC4-6F175D3DCCD1}">
              <a14:hiddenFill xmlns:a14="http://schemas.microsoft.com/office/drawing/2010/main">
                <a:solidFill>
                  <a:srgbClr val="FFFFFF"/>
                </a:solidFill>
              </a14:hiddenFill>
            </a:ext>
          </a:extLst>
        </p:spPr>
      </p:pic>
      <p:pic>
        <p:nvPicPr>
          <p:cNvPr id="5122" name="Picture 2" descr="C:\Users\sarit\Google Drive\דמויות שעועית\AMERROR.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805143" y="3248610"/>
            <a:ext cx="864096" cy="9269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12529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4"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wipe(down)">
                                      <p:cBhvr>
                                        <p:cTn id="11" dur="5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4"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wipe(down)">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wipe(down)">
                                      <p:cBhvr>
                                        <p:cTn id="21" dur="5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wipe(down)">
                                      <p:cBhvr>
                                        <p:cTn id="26" dur="500"/>
                                        <p:tgtEl>
                                          <p:spTgt spid="3">
                                            <p:txEl>
                                              <p:pRg st="3" end="3"/>
                                            </p:txEl>
                                          </p:spTgt>
                                        </p:tgtEl>
                                      </p:cBhvr>
                                    </p:animEffect>
                                  </p:childTnLst>
                                </p:cTn>
                              </p:par>
                              <p:par>
                                <p:cTn id="27" presetID="53" presetClass="entr" presetSubtype="16" fill="hold" nodeType="withEffect">
                                  <p:stCondLst>
                                    <p:cond delay="0"/>
                                  </p:stCondLst>
                                  <p:childTnLst>
                                    <p:set>
                                      <p:cBhvr>
                                        <p:cTn id="28" dur="1" fill="hold">
                                          <p:stCondLst>
                                            <p:cond delay="0"/>
                                          </p:stCondLst>
                                        </p:cTn>
                                        <p:tgtEl>
                                          <p:spTgt spid="5122"/>
                                        </p:tgtEl>
                                        <p:attrNameLst>
                                          <p:attrName>style.visibility</p:attrName>
                                        </p:attrNameLst>
                                      </p:cBhvr>
                                      <p:to>
                                        <p:strVal val="visible"/>
                                      </p:to>
                                    </p:set>
                                    <p:anim calcmode="lin" valueType="num">
                                      <p:cBhvr>
                                        <p:cTn id="29" dur="500" fill="hold"/>
                                        <p:tgtEl>
                                          <p:spTgt spid="5122"/>
                                        </p:tgtEl>
                                        <p:attrNameLst>
                                          <p:attrName>ppt_w</p:attrName>
                                        </p:attrNameLst>
                                      </p:cBhvr>
                                      <p:tavLst>
                                        <p:tav tm="0">
                                          <p:val>
                                            <p:fltVal val="0"/>
                                          </p:val>
                                        </p:tav>
                                        <p:tav tm="100000">
                                          <p:val>
                                            <p:strVal val="#ppt_w"/>
                                          </p:val>
                                        </p:tav>
                                      </p:tavLst>
                                    </p:anim>
                                    <p:anim calcmode="lin" valueType="num">
                                      <p:cBhvr>
                                        <p:cTn id="30" dur="500" fill="hold"/>
                                        <p:tgtEl>
                                          <p:spTgt spid="5122"/>
                                        </p:tgtEl>
                                        <p:attrNameLst>
                                          <p:attrName>ppt_h</p:attrName>
                                        </p:attrNameLst>
                                      </p:cBhvr>
                                      <p:tavLst>
                                        <p:tav tm="0">
                                          <p:val>
                                            <p:fltVal val="0"/>
                                          </p:val>
                                        </p:tav>
                                        <p:tav tm="100000">
                                          <p:val>
                                            <p:strVal val="#ppt_h"/>
                                          </p:val>
                                        </p:tav>
                                      </p:tavLst>
                                    </p:anim>
                                    <p:animEffect transition="in" filter="fade">
                                      <p:cBhvr>
                                        <p:cTn id="31" dur="500"/>
                                        <p:tgtEl>
                                          <p:spTgt spid="5122"/>
                                        </p:tgtEl>
                                      </p:cBhvr>
                                    </p:animEffect>
                                  </p:childTnLst>
                                </p:cTn>
                              </p:par>
                              <p:par>
                                <p:cTn id="32" presetID="45" presetClass="entr" presetSubtype="0" fill="hold" nodeType="withEffect">
                                  <p:stCondLst>
                                    <p:cond delay="0"/>
                                  </p:stCondLst>
                                  <p:childTnLst>
                                    <p:set>
                                      <p:cBhvr>
                                        <p:cTn id="33" dur="1" fill="hold">
                                          <p:stCondLst>
                                            <p:cond delay="0"/>
                                          </p:stCondLst>
                                        </p:cTn>
                                        <p:tgtEl>
                                          <p:spTgt spid="5124"/>
                                        </p:tgtEl>
                                        <p:attrNameLst>
                                          <p:attrName>style.visibility</p:attrName>
                                        </p:attrNameLst>
                                      </p:cBhvr>
                                      <p:to>
                                        <p:strVal val="visible"/>
                                      </p:to>
                                    </p:set>
                                    <p:animEffect transition="in" filter="fade">
                                      <p:cBhvr>
                                        <p:cTn id="34" dur="2000"/>
                                        <p:tgtEl>
                                          <p:spTgt spid="5124"/>
                                        </p:tgtEl>
                                      </p:cBhvr>
                                    </p:animEffect>
                                    <p:anim calcmode="lin" valueType="num">
                                      <p:cBhvr>
                                        <p:cTn id="35" dur="2000" fill="hold"/>
                                        <p:tgtEl>
                                          <p:spTgt spid="5124"/>
                                        </p:tgtEl>
                                        <p:attrNameLst>
                                          <p:attrName>ppt_w</p:attrName>
                                        </p:attrNameLst>
                                      </p:cBhvr>
                                      <p:tavLst>
                                        <p:tav tm="0" fmla="#ppt_w*sin(2.5*pi*$)">
                                          <p:val>
                                            <p:fltVal val="0"/>
                                          </p:val>
                                        </p:tav>
                                        <p:tav tm="100000">
                                          <p:val>
                                            <p:fltVal val="1"/>
                                          </p:val>
                                        </p:tav>
                                      </p:tavLst>
                                    </p:anim>
                                    <p:anim calcmode="lin" valueType="num">
                                      <p:cBhvr>
                                        <p:cTn id="36" dur="2000" fill="hold"/>
                                        <p:tgtEl>
                                          <p:spTgt spid="5124"/>
                                        </p:tgtEl>
                                        <p:attrNameLst>
                                          <p:attrName>ppt_h</p:attrName>
                                        </p:attrNameLst>
                                      </p:cBhvr>
                                      <p:tavLst>
                                        <p:tav tm="0">
                                          <p:val>
                                            <p:strVal val="#ppt_h"/>
                                          </p:val>
                                        </p:tav>
                                        <p:tav tm="100000">
                                          <p:val>
                                            <p:strVal val="#ppt_h"/>
                                          </p:val>
                                        </p:tav>
                                      </p:tavLst>
                                    </p:anim>
                                  </p:childTnLst>
                                </p:cTn>
                              </p:par>
                              <p:par>
                                <p:cTn id="37" presetID="14" presetClass="entr" presetSubtype="10" fill="hold" nodeType="withEffect">
                                  <p:stCondLst>
                                    <p:cond delay="0"/>
                                  </p:stCondLst>
                                  <p:childTnLst>
                                    <p:set>
                                      <p:cBhvr>
                                        <p:cTn id="38" dur="1" fill="hold">
                                          <p:stCondLst>
                                            <p:cond delay="0"/>
                                          </p:stCondLst>
                                        </p:cTn>
                                        <p:tgtEl>
                                          <p:spTgt spid="5123"/>
                                        </p:tgtEl>
                                        <p:attrNameLst>
                                          <p:attrName>style.visibility</p:attrName>
                                        </p:attrNameLst>
                                      </p:cBhvr>
                                      <p:to>
                                        <p:strVal val="visible"/>
                                      </p:to>
                                    </p:set>
                                    <p:animEffect transition="in" filter="randombar(horizontal)">
                                      <p:cBhvr>
                                        <p:cTn id="39" dur="500"/>
                                        <p:tgtEl>
                                          <p:spTgt spid="51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he-IL" dirty="0" smtClean="0"/>
              <a:t>עבירות שבין אדם למקום</a:t>
            </a:r>
            <a:endParaRPr lang="he-IL" dirty="0"/>
          </a:p>
        </p:txBody>
      </p:sp>
      <p:sp>
        <p:nvSpPr>
          <p:cNvPr id="3" name="מציין מיקום תוכן 2"/>
          <p:cNvSpPr>
            <a:spLocks noGrp="1"/>
          </p:cNvSpPr>
          <p:nvPr>
            <p:ph idx="1"/>
          </p:nvPr>
        </p:nvSpPr>
        <p:spPr/>
        <p:txBody>
          <a:bodyPr>
            <a:normAutofit/>
          </a:bodyPr>
          <a:lstStyle/>
          <a:p>
            <a:pPr marL="0" indent="0">
              <a:buNone/>
            </a:pPr>
            <a:r>
              <a:rPr lang="he-IL" sz="3600" dirty="0">
                <a:latin typeface="Times New Roman"/>
                <a:ea typeface="Times New Roman"/>
              </a:rPr>
              <a:t>אין התשובה ולא יום הכיפורים </a:t>
            </a:r>
            <a:r>
              <a:rPr lang="he-IL" sz="3600" dirty="0" err="1">
                <a:latin typeface="Times New Roman"/>
                <a:ea typeface="Times New Roman"/>
              </a:rPr>
              <a:t>מכפרין</a:t>
            </a:r>
            <a:r>
              <a:rPr lang="he-IL" sz="3600" dirty="0">
                <a:latin typeface="Times New Roman"/>
                <a:ea typeface="Times New Roman"/>
              </a:rPr>
              <a:t> אלא </a:t>
            </a:r>
            <a:r>
              <a:rPr lang="he-IL" sz="3600" dirty="0" smtClean="0">
                <a:latin typeface="Times New Roman"/>
                <a:ea typeface="Times New Roman"/>
              </a:rPr>
              <a:t>על עבירות </a:t>
            </a:r>
            <a:r>
              <a:rPr lang="he-IL" sz="3600" dirty="0">
                <a:solidFill>
                  <a:srgbClr val="FF0000"/>
                </a:solidFill>
                <a:latin typeface="Times New Roman"/>
                <a:ea typeface="Times New Roman"/>
              </a:rPr>
              <a:t>שבין אדם למקום</a:t>
            </a:r>
            <a:r>
              <a:rPr lang="he-IL" sz="3600" dirty="0">
                <a:latin typeface="Times New Roman"/>
                <a:ea typeface="Times New Roman"/>
              </a:rPr>
              <a:t>, </a:t>
            </a:r>
            <a:endParaRPr lang="he-IL" sz="3600" dirty="0" smtClean="0">
              <a:latin typeface="Times New Roman"/>
              <a:ea typeface="Times New Roman"/>
            </a:endParaRPr>
          </a:p>
          <a:p>
            <a:pPr marL="0" indent="0">
              <a:buNone/>
            </a:pPr>
            <a:r>
              <a:rPr lang="he-IL" sz="3600" dirty="0" smtClean="0">
                <a:latin typeface="Times New Roman"/>
                <a:ea typeface="Times New Roman"/>
              </a:rPr>
              <a:t>כגון</a:t>
            </a:r>
            <a:r>
              <a:rPr lang="he-IL" sz="3600" dirty="0">
                <a:latin typeface="Times New Roman"/>
                <a:ea typeface="Times New Roman"/>
              </a:rPr>
              <a:t>: מי שאכל דבר אסור, או בעל בעילה אסורה, וכיוצא </a:t>
            </a:r>
            <a:r>
              <a:rPr lang="he-IL" sz="3600" dirty="0" smtClean="0">
                <a:latin typeface="Times New Roman"/>
                <a:ea typeface="Times New Roman"/>
              </a:rPr>
              <a:t>בהן.</a:t>
            </a:r>
          </a:p>
          <a:p>
            <a:pPr marL="0" indent="0">
              <a:buNone/>
            </a:pPr>
            <a:endParaRPr lang="he-IL" sz="3600" dirty="0" smtClean="0">
              <a:latin typeface="Times New Roman"/>
              <a:ea typeface="Times New Roman"/>
            </a:endParaRPr>
          </a:p>
          <a:p>
            <a:pPr marL="0" indent="0">
              <a:buNone/>
            </a:pPr>
            <a:endParaRPr lang="he-IL" sz="3600" dirty="0"/>
          </a:p>
        </p:txBody>
      </p:sp>
      <p:pic>
        <p:nvPicPr>
          <p:cNvPr id="614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9632" y="3926356"/>
            <a:ext cx="3456384" cy="25989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76170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5" dur="500"/>
                                        <p:tgtEl>
                                          <p:spTgt spid="3">
                                            <p:txEl>
                                              <p:pRg st="0" end="0"/>
                                            </p:txEl>
                                          </p:spTgt>
                                        </p:tgtEl>
                                      </p:cBhvr>
                                    </p:animEffect>
                                  </p:childTnLst>
                                </p:cTn>
                              </p:par>
                            </p:childTnLst>
                          </p:cTn>
                        </p:par>
                        <p:par>
                          <p:cTn id="16" fill="hold">
                            <p:stCondLst>
                              <p:cond delay="500"/>
                            </p:stCondLst>
                            <p:childTnLst>
                              <p:par>
                                <p:cTn id="17" presetID="14" presetClass="entr" presetSubtype="10" fill="hold" grpId="0"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9" dur="500"/>
                                        <p:tgtEl>
                                          <p:spTgt spid="3">
                                            <p:txEl>
                                              <p:pRg st="1" end="1"/>
                                            </p:txEl>
                                          </p:spTgt>
                                        </p:tgtEl>
                                      </p:cBhvr>
                                    </p:animEffect>
                                  </p:childTnLst>
                                </p:cTn>
                              </p:par>
                            </p:childTnLst>
                          </p:cTn>
                        </p:par>
                        <p:par>
                          <p:cTn id="20" fill="hold">
                            <p:stCondLst>
                              <p:cond delay="1000"/>
                            </p:stCondLst>
                            <p:childTnLst>
                              <p:par>
                                <p:cTn id="21" presetID="45" presetClass="entr" presetSubtype="0" fill="hold" nodeType="afterEffect">
                                  <p:stCondLst>
                                    <p:cond delay="0"/>
                                  </p:stCondLst>
                                  <p:childTnLst>
                                    <p:set>
                                      <p:cBhvr>
                                        <p:cTn id="22" dur="1" fill="hold">
                                          <p:stCondLst>
                                            <p:cond delay="0"/>
                                          </p:stCondLst>
                                        </p:cTn>
                                        <p:tgtEl>
                                          <p:spTgt spid="6147"/>
                                        </p:tgtEl>
                                        <p:attrNameLst>
                                          <p:attrName>style.visibility</p:attrName>
                                        </p:attrNameLst>
                                      </p:cBhvr>
                                      <p:to>
                                        <p:strVal val="visible"/>
                                      </p:to>
                                    </p:set>
                                    <p:animEffect transition="in" filter="fade">
                                      <p:cBhvr>
                                        <p:cTn id="23" dur="2000"/>
                                        <p:tgtEl>
                                          <p:spTgt spid="6147"/>
                                        </p:tgtEl>
                                      </p:cBhvr>
                                    </p:animEffect>
                                    <p:anim calcmode="lin" valueType="num">
                                      <p:cBhvr>
                                        <p:cTn id="24" dur="2000" fill="hold"/>
                                        <p:tgtEl>
                                          <p:spTgt spid="6147"/>
                                        </p:tgtEl>
                                        <p:attrNameLst>
                                          <p:attrName>ppt_w</p:attrName>
                                        </p:attrNameLst>
                                      </p:cBhvr>
                                      <p:tavLst>
                                        <p:tav tm="0" fmla="#ppt_w*sin(2.5*pi*$)">
                                          <p:val>
                                            <p:fltVal val="0"/>
                                          </p:val>
                                        </p:tav>
                                        <p:tav tm="100000">
                                          <p:val>
                                            <p:fltVal val="1"/>
                                          </p:val>
                                        </p:tav>
                                      </p:tavLst>
                                    </p:anim>
                                    <p:anim calcmode="lin" valueType="num">
                                      <p:cBhvr>
                                        <p:cTn id="25" dur="2000" fill="hold"/>
                                        <p:tgtEl>
                                          <p:spTgt spid="6147"/>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476672"/>
            <a:ext cx="8229600" cy="936104"/>
          </a:xfrm>
        </p:spPr>
        <p:txBody>
          <a:bodyPr/>
          <a:lstStyle/>
          <a:p>
            <a:pPr algn="ctr"/>
            <a:r>
              <a:rPr lang="he-IL" dirty="0" smtClean="0"/>
              <a:t>עבירות שבין אדם לחברו</a:t>
            </a:r>
            <a:endParaRPr lang="he-IL" dirty="0"/>
          </a:p>
        </p:txBody>
      </p:sp>
      <p:sp>
        <p:nvSpPr>
          <p:cNvPr id="3" name="מציין מיקום תוכן 2"/>
          <p:cNvSpPr>
            <a:spLocks noGrp="1"/>
          </p:cNvSpPr>
          <p:nvPr>
            <p:ph idx="1"/>
          </p:nvPr>
        </p:nvSpPr>
        <p:spPr>
          <a:xfrm>
            <a:off x="251520" y="1484784"/>
            <a:ext cx="8568952" cy="5256584"/>
          </a:xfrm>
        </p:spPr>
        <p:txBody>
          <a:bodyPr/>
          <a:lstStyle/>
          <a:p>
            <a:pPr marL="0" indent="0">
              <a:lnSpc>
                <a:spcPct val="150000"/>
              </a:lnSpc>
              <a:buNone/>
            </a:pPr>
            <a:r>
              <a:rPr lang="he-IL" sz="2800" dirty="0">
                <a:latin typeface="Times New Roman"/>
                <a:ea typeface="Times New Roman"/>
              </a:rPr>
              <a:t>אבל עבירות שבין אדם </a:t>
            </a:r>
            <a:r>
              <a:rPr lang="he-IL" sz="2800" dirty="0" err="1">
                <a:latin typeface="Times New Roman"/>
                <a:ea typeface="Times New Roman"/>
              </a:rPr>
              <a:t>לחבירו</a:t>
            </a:r>
            <a:r>
              <a:rPr lang="he-IL" sz="2800" dirty="0" smtClean="0">
                <a:latin typeface="Times New Roman"/>
                <a:ea typeface="Times New Roman"/>
              </a:rPr>
              <a:t>,</a:t>
            </a:r>
          </a:p>
          <a:p>
            <a:pPr marL="0" indent="0">
              <a:lnSpc>
                <a:spcPct val="150000"/>
              </a:lnSpc>
              <a:buNone/>
            </a:pPr>
            <a:r>
              <a:rPr lang="he-IL" sz="2800" dirty="0" smtClean="0">
                <a:latin typeface="Times New Roman"/>
                <a:ea typeface="Times New Roman"/>
              </a:rPr>
              <a:t> </a:t>
            </a:r>
            <a:r>
              <a:rPr lang="he-IL" sz="2800" dirty="0">
                <a:latin typeface="Times New Roman"/>
                <a:ea typeface="Times New Roman"/>
              </a:rPr>
              <a:t>כגון: חובל </a:t>
            </a:r>
            <a:r>
              <a:rPr lang="he-IL" sz="2800" dirty="0" err="1">
                <a:latin typeface="Times New Roman"/>
                <a:ea typeface="Times New Roman"/>
              </a:rPr>
              <a:t>חבירו</a:t>
            </a:r>
            <a:r>
              <a:rPr lang="he-IL" sz="2800" dirty="0">
                <a:latin typeface="Times New Roman"/>
                <a:ea typeface="Times New Roman"/>
              </a:rPr>
              <a:t>, או המקלל את </a:t>
            </a:r>
            <a:r>
              <a:rPr lang="he-IL" sz="2800" dirty="0" err="1">
                <a:latin typeface="Times New Roman"/>
                <a:ea typeface="Times New Roman"/>
              </a:rPr>
              <a:t>חבירו</a:t>
            </a:r>
            <a:r>
              <a:rPr lang="he-IL" sz="2800" dirty="0">
                <a:latin typeface="Times New Roman"/>
                <a:ea typeface="Times New Roman"/>
              </a:rPr>
              <a:t>, או גוזל, וכיוצא בהן, </a:t>
            </a:r>
            <a:r>
              <a:rPr lang="he-IL" sz="2800" dirty="0">
                <a:solidFill>
                  <a:srgbClr val="FF0000"/>
                </a:solidFill>
                <a:latin typeface="Times New Roman"/>
                <a:ea typeface="Times New Roman"/>
              </a:rPr>
              <a:t>אינו נמחל לו לעולם עד </a:t>
            </a:r>
            <a:r>
              <a:rPr lang="he-IL" sz="2800" dirty="0" smtClean="0">
                <a:solidFill>
                  <a:srgbClr val="FF0000"/>
                </a:solidFill>
                <a:latin typeface="Times New Roman"/>
                <a:ea typeface="Times New Roman"/>
              </a:rPr>
              <a:t>שייתן לחברו </a:t>
            </a:r>
            <a:r>
              <a:rPr lang="he-IL" sz="2800" dirty="0">
                <a:solidFill>
                  <a:srgbClr val="FF0000"/>
                </a:solidFill>
                <a:latin typeface="Times New Roman"/>
                <a:ea typeface="Times New Roman"/>
              </a:rPr>
              <a:t>מה שהוא חייב לו וירצהו. </a:t>
            </a:r>
            <a:endParaRPr lang="he-IL" sz="2800" dirty="0" smtClean="0">
              <a:solidFill>
                <a:srgbClr val="FF0000"/>
              </a:solidFill>
              <a:latin typeface="Times New Roman"/>
              <a:ea typeface="Times New Roman"/>
            </a:endParaRPr>
          </a:p>
          <a:p>
            <a:pPr marL="0" indent="0">
              <a:lnSpc>
                <a:spcPct val="150000"/>
              </a:lnSpc>
              <a:buNone/>
            </a:pPr>
            <a:r>
              <a:rPr lang="he-IL" sz="2800" dirty="0" smtClean="0">
                <a:latin typeface="Times New Roman"/>
                <a:ea typeface="Times New Roman"/>
              </a:rPr>
              <a:t>אף </a:t>
            </a:r>
            <a:r>
              <a:rPr lang="he-IL" sz="2800" dirty="0">
                <a:latin typeface="Times New Roman"/>
                <a:ea typeface="Times New Roman"/>
              </a:rPr>
              <a:t>על פי שהחזיר לו ממון שהוא חייב לו, </a:t>
            </a:r>
            <a:r>
              <a:rPr lang="he-IL" sz="2800" dirty="0">
                <a:solidFill>
                  <a:srgbClr val="FF0000"/>
                </a:solidFill>
                <a:latin typeface="Times New Roman"/>
                <a:ea typeface="Times New Roman"/>
              </a:rPr>
              <a:t>צריך לרצותו ולשאול ממנו </a:t>
            </a:r>
            <a:r>
              <a:rPr lang="he-IL" sz="2800" dirty="0" smtClean="0">
                <a:solidFill>
                  <a:srgbClr val="FF0000"/>
                </a:solidFill>
                <a:latin typeface="Times New Roman"/>
                <a:ea typeface="Times New Roman"/>
              </a:rPr>
              <a:t>שימחל </a:t>
            </a:r>
            <a:r>
              <a:rPr lang="he-IL" sz="2800" dirty="0">
                <a:solidFill>
                  <a:srgbClr val="FF0000"/>
                </a:solidFill>
                <a:latin typeface="Times New Roman"/>
                <a:ea typeface="Times New Roman"/>
              </a:rPr>
              <a:t>לו</a:t>
            </a:r>
            <a:r>
              <a:rPr lang="he-IL" sz="2800" dirty="0">
                <a:latin typeface="Times New Roman"/>
                <a:ea typeface="Times New Roman"/>
              </a:rPr>
              <a:t>. ואפילו לא הקניט את </a:t>
            </a:r>
            <a:r>
              <a:rPr lang="he-IL" sz="2800" dirty="0" smtClean="0">
                <a:latin typeface="Times New Roman"/>
                <a:ea typeface="Times New Roman"/>
              </a:rPr>
              <a:t>חברו </a:t>
            </a:r>
            <a:r>
              <a:rPr lang="he-IL" sz="2800" dirty="0">
                <a:latin typeface="Times New Roman"/>
                <a:ea typeface="Times New Roman"/>
              </a:rPr>
              <a:t>אלא בדברים, צריך לפייסו ולפגוע </a:t>
            </a:r>
            <a:r>
              <a:rPr lang="he-IL" sz="2800" dirty="0" smtClean="0">
                <a:latin typeface="Times New Roman"/>
                <a:ea typeface="Times New Roman"/>
              </a:rPr>
              <a:t>בו (להיפגש </a:t>
            </a:r>
            <a:r>
              <a:rPr lang="he-IL" sz="2800" dirty="0" err="1" smtClean="0">
                <a:latin typeface="Times New Roman"/>
                <a:ea typeface="Times New Roman"/>
              </a:rPr>
              <a:t>עימו</a:t>
            </a:r>
            <a:r>
              <a:rPr lang="he-IL" sz="2800" dirty="0" smtClean="0">
                <a:latin typeface="Times New Roman"/>
                <a:ea typeface="Times New Roman"/>
              </a:rPr>
              <a:t>) </a:t>
            </a:r>
            <a:r>
              <a:rPr lang="he-IL" sz="2800" dirty="0">
                <a:latin typeface="Times New Roman"/>
                <a:ea typeface="Times New Roman"/>
              </a:rPr>
              <a:t>עד </a:t>
            </a:r>
            <a:r>
              <a:rPr lang="he-IL" sz="2800" dirty="0" smtClean="0">
                <a:latin typeface="Times New Roman"/>
                <a:ea typeface="Times New Roman"/>
              </a:rPr>
              <a:t>שימחל </a:t>
            </a:r>
            <a:r>
              <a:rPr lang="he-IL" sz="2800" dirty="0">
                <a:latin typeface="Times New Roman"/>
                <a:ea typeface="Times New Roman"/>
              </a:rPr>
              <a:t>לו. </a:t>
            </a:r>
            <a:endParaRPr lang="he-IL"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8112" y="4809900"/>
            <a:ext cx="1993648" cy="18594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9183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wipe(down)">
                                      <p:cBhvr>
                                        <p:cTn id="15" dur="500"/>
                                        <p:tgtEl>
                                          <p:spTgt spid="3">
                                            <p:txEl>
                                              <p:pRg st="1" end="1"/>
                                            </p:txEl>
                                          </p:spTgt>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wipe(down)">
                                      <p:cBhvr>
                                        <p:cTn id="18"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זרימה">
  <a:themeElements>
    <a:clrScheme name="זרימה">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זרימה">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זרימה">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2720</TotalTime>
  <Words>1169</Words>
  <Application>Microsoft Office PowerPoint</Application>
  <PresentationFormat>‫הצגה על המסך (4:3)</PresentationFormat>
  <Paragraphs>135</Paragraphs>
  <Slides>24</Slides>
  <Notes>0</Notes>
  <HiddenSlides>0</HiddenSlides>
  <MMClips>0</MMClips>
  <ScaleCrop>false</ScaleCrop>
  <HeadingPairs>
    <vt:vector size="4" baseType="variant">
      <vt:variant>
        <vt:lpstr>ערכת נושא</vt:lpstr>
      </vt:variant>
      <vt:variant>
        <vt:i4>1</vt:i4>
      </vt:variant>
      <vt:variant>
        <vt:lpstr>כותרות שקופיות</vt:lpstr>
      </vt:variant>
      <vt:variant>
        <vt:i4>24</vt:i4>
      </vt:variant>
    </vt:vector>
  </HeadingPairs>
  <TitlesOfParts>
    <vt:vector size="25" baseType="lpstr">
      <vt:lpstr>זרימה</vt:lpstr>
      <vt:lpstr>תשובה</vt:lpstr>
      <vt:lpstr>מצגת של PowerPoint</vt:lpstr>
      <vt:lpstr> הרב משה בן מיימון, הרמב"ם, הלכות תשובה פרק א הלכה א  </vt:lpstr>
      <vt:lpstr>כיצד מתוודה?</vt:lpstr>
      <vt:lpstr>מצגת של PowerPoint</vt:lpstr>
      <vt:lpstr>וכיצד עושים תשובה?</vt:lpstr>
      <vt:lpstr>ובקיצור, מהם  חלקי התשובה?</vt:lpstr>
      <vt:lpstr>עבירות שבין אדם למקום</vt:lpstr>
      <vt:lpstr>עבירות שבין אדם לחברו</vt:lpstr>
      <vt:lpstr>ואם החבר לא רוצה למחול לי?</vt:lpstr>
      <vt:lpstr>ואם פגעתי ברב שלי???</vt:lpstr>
      <vt:lpstr>התשובה עפ"י הרב קוק</vt:lpstr>
      <vt:lpstr>התשובה עפ"י הרב עדין שטיינזלץ </vt:lpstr>
      <vt:lpstr>מה ההבדל בין התשובה שתיאר הרמב"ם לבין ה'תשובה הראשית' של הראי"ה קוק? </vt:lpstr>
      <vt:lpstr>שאלה למחשבה... </vt:lpstr>
      <vt:lpstr>ב. דרכי תשובה 5. הרב משה פיינשטיין, שו"ת אגרות משה חושן משפט חלק א סימן פח </vt:lpstr>
      <vt:lpstr>בעבר גנבתי אך איני מכיר את בעל הגניבה... מה עלי לעשות? </vt:lpstr>
      <vt:lpstr>כשהייתי קטן, גנבתי. מה לעשות?</vt:lpstr>
      <vt:lpstr>אם גנבתי מאבי או מאימי, מה לעשות?</vt:lpstr>
      <vt:lpstr>בעבר גנבתי כ"כ הרבה ואני לא זוכר כמה גנבתי...</vt:lpstr>
      <vt:lpstr>    עבדתי בעבודה ציבורית וכולם ידעו שזה בהתנדבות, אך נטלתי על כך שכר. מה לעשות?</vt:lpstr>
      <vt:lpstr>הרב עובדיה יוסף, שו"ת יחווה דעת   </vt:lpstr>
      <vt:lpstr> </vt:lpstr>
      <vt:lpstr>מצגת של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תשובה</dc:title>
  <dc:creator>sarit</dc:creator>
  <cp:lastModifiedBy>sarit</cp:lastModifiedBy>
  <cp:revision>44</cp:revision>
  <dcterms:created xsi:type="dcterms:W3CDTF">2014-08-27T07:15:32Z</dcterms:created>
  <dcterms:modified xsi:type="dcterms:W3CDTF">2014-09-01T20:16:47Z</dcterms:modified>
</cp:coreProperties>
</file>