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5" r:id="rId22"/>
    <p:sldId id="278" r:id="rId23"/>
    <p:sldId id="279" r:id="rId24"/>
    <p:sldId id="280" r:id="rId25"/>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10" d="100"/>
          <a:sy n="110" d="100"/>
        </p:scale>
        <p:origin x="-105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he-IL" smtClean="0"/>
              <a:t>לחץ כדי לערוך סגנון כותרת של תבנית בסיס</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e-IL" smtClean="0"/>
              <a:t>לחץ כדי לערוך סגנון כותרת משנה של תבנית בסיס</a:t>
            </a:r>
            <a:endParaRPr kumimoji="0" lang="en-US"/>
          </a:p>
        </p:txBody>
      </p:sp>
      <p:sp>
        <p:nvSpPr>
          <p:cNvPr id="30" name="Date Placeholder 29"/>
          <p:cNvSpPr>
            <a:spLocks noGrp="1"/>
          </p:cNvSpPr>
          <p:nvPr>
            <p:ph type="dt" sz="half" idx="10"/>
          </p:nvPr>
        </p:nvSpPr>
        <p:spPr/>
        <p:txBody>
          <a:bodyPr/>
          <a:lstStyle/>
          <a:p>
            <a:fld id="{8E6D1539-7AFF-4361-BEA4-7FD17ADB7507}" type="datetimeFigureOut">
              <a:rPr lang="he-IL" smtClean="0"/>
              <a:t>ו'/אלול/תשע"ד</a:t>
            </a:fld>
            <a:endParaRPr lang="he-IL"/>
          </a:p>
        </p:txBody>
      </p:sp>
      <p:sp>
        <p:nvSpPr>
          <p:cNvPr id="19" name="Footer Placeholder 18"/>
          <p:cNvSpPr>
            <a:spLocks noGrp="1"/>
          </p:cNvSpPr>
          <p:nvPr>
            <p:ph type="ftr" sz="quarter" idx="11"/>
          </p:nvPr>
        </p:nvSpPr>
        <p:spPr/>
        <p:txBody>
          <a:bodyPr/>
          <a:lstStyle/>
          <a:p>
            <a:endParaRPr lang="he-IL"/>
          </a:p>
        </p:txBody>
      </p:sp>
      <p:sp>
        <p:nvSpPr>
          <p:cNvPr id="27" name="Slide Number Placeholder 26"/>
          <p:cNvSpPr>
            <a:spLocks noGrp="1"/>
          </p:cNvSpPr>
          <p:nvPr>
            <p:ph type="sldNum" sz="quarter" idx="12"/>
          </p:nvPr>
        </p:nvSpPr>
        <p:spPr/>
        <p:txBody>
          <a:bodyPr/>
          <a:lstStyle/>
          <a:p>
            <a:fld id="{632FFA68-3D8A-4555-BEB2-D710F5CD98FE}" type="slidenum">
              <a:rPr lang="he-IL" smtClean="0"/>
              <a:t>‹#›</a:t>
            </a:fld>
            <a:endParaRPr lang="he-I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Date Placeholder 3"/>
          <p:cNvSpPr>
            <a:spLocks noGrp="1"/>
          </p:cNvSpPr>
          <p:nvPr>
            <p:ph type="dt" sz="half" idx="10"/>
          </p:nvPr>
        </p:nvSpPr>
        <p:spPr/>
        <p:txBody>
          <a:bodyPr/>
          <a:lstStyle/>
          <a:p>
            <a:fld id="{8E6D1539-7AFF-4361-BEA4-7FD17ADB7507}" type="datetimeFigureOut">
              <a:rPr lang="he-IL" smtClean="0"/>
              <a:t>ו'/אלול/תשע"ד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32FFA68-3D8A-4555-BEB2-D710F5CD98FE}" type="slidenum">
              <a:rPr lang="he-IL" smtClean="0"/>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he-IL" smtClean="0"/>
              <a:t>לחץ כדי לערוך סגנון כותרת של תבנית בסיס</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Date Placeholder 3"/>
          <p:cNvSpPr>
            <a:spLocks noGrp="1"/>
          </p:cNvSpPr>
          <p:nvPr>
            <p:ph type="dt" sz="half" idx="10"/>
          </p:nvPr>
        </p:nvSpPr>
        <p:spPr/>
        <p:txBody>
          <a:bodyPr/>
          <a:lstStyle/>
          <a:p>
            <a:fld id="{8E6D1539-7AFF-4361-BEA4-7FD17ADB7507}" type="datetimeFigureOut">
              <a:rPr lang="he-IL" smtClean="0"/>
              <a:t>ו'/אלול/תשע"ד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32FFA68-3D8A-4555-BEB2-D710F5CD98FE}" type="slidenum">
              <a:rPr lang="he-IL" smtClean="0"/>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Content Placeholder 2"/>
          <p:cNvSpPr>
            <a:spLocks noGrp="1"/>
          </p:cNvSpPr>
          <p:nvPr>
            <p:ph idx="1"/>
          </p:nvPr>
        </p:nvSpPr>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Date Placeholder 3"/>
          <p:cNvSpPr>
            <a:spLocks noGrp="1"/>
          </p:cNvSpPr>
          <p:nvPr>
            <p:ph type="dt" sz="half" idx="10"/>
          </p:nvPr>
        </p:nvSpPr>
        <p:spPr/>
        <p:txBody>
          <a:bodyPr/>
          <a:lstStyle/>
          <a:p>
            <a:fld id="{8E6D1539-7AFF-4361-BEA4-7FD17ADB7507}" type="datetimeFigureOut">
              <a:rPr lang="he-IL" smtClean="0"/>
              <a:t>ו'/אלול/תשע"ד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32FFA68-3D8A-4555-BEB2-D710F5CD98FE}" type="slidenum">
              <a:rPr lang="he-IL" smtClean="0"/>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he-IL" smtClean="0"/>
              <a:t>לחץ כדי לערוך סגנון כותרת של תבנית בסיס</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8E6D1539-7AFF-4361-BEA4-7FD17ADB7507}" type="datetimeFigureOut">
              <a:rPr lang="he-IL" smtClean="0"/>
              <a:t>ו'/אלול/תשע"ד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32FFA68-3D8A-4555-BEB2-D710F5CD98FE}" type="slidenum">
              <a:rPr lang="he-IL" smtClean="0"/>
              <a:t>‹#›</a:t>
            </a:fld>
            <a:endParaRPr lang="he-I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he-IL" smtClean="0"/>
              <a:t>לחץ כדי לערוך סגנון כותרת של תבנית בסיס</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Date Placeholder 4"/>
          <p:cNvSpPr>
            <a:spLocks noGrp="1"/>
          </p:cNvSpPr>
          <p:nvPr>
            <p:ph type="dt" sz="half" idx="10"/>
          </p:nvPr>
        </p:nvSpPr>
        <p:spPr/>
        <p:txBody>
          <a:bodyPr/>
          <a:lstStyle/>
          <a:p>
            <a:fld id="{8E6D1539-7AFF-4361-BEA4-7FD17ADB7507}" type="datetimeFigureOut">
              <a:rPr lang="he-IL" smtClean="0"/>
              <a:t>ו'/אלול/תשע"ד</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632FFA68-3D8A-4555-BEB2-D710F5CD98FE}" type="slidenum">
              <a:rPr lang="he-IL" smtClean="0"/>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he-IL" smtClean="0"/>
              <a:t>לחץ כדי לערוך סגנון כותרת של תבנית בסיס</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7" name="Date Placeholder 6"/>
          <p:cNvSpPr>
            <a:spLocks noGrp="1"/>
          </p:cNvSpPr>
          <p:nvPr>
            <p:ph type="dt" sz="half" idx="10"/>
          </p:nvPr>
        </p:nvSpPr>
        <p:spPr/>
        <p:txBody>
          <a:bodyPr/>
          <a:lstStyle/>
          <a:p>
            <a:fld id="{8E6D1539-7AFF-4361-BEA4-7FD17ADB7507}" type="datetimeFigureOut">
              <a:rPr lang="he-IL" smtClean="0"/>
              <a:t>ו'/אלול/תשע"ד</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632FFA68-3D8A-4555-BEB2-D710F5CD98FE}" type="slidenum">
              <a:rPr lang="he-IL" smtClean="0"/>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he-IL" smtClean="0"/>
              <a:t>לחץ כדי לערוך סגנון כותרת של תבנית בסיס</a:t>
            </a:r>
            <a:endParaRPr kumimoji="0" lang="en-US"/>
          </a:p>
        </p:txBody>
      </p:sp>
      <p:sp>
        <p:nvSpPr>
          <p:cNvPr id="3" name="Date Placeholder 2"/>
          <p:cNvSpPr>
            <a:spLocks noGrp="1"/>
          </p:cNvSpPr>
          <p:nvPr>
            <p:ph type="dt" sz="half" idx="10"/>
          </p:nvPr>
        </p:nvSpPr>
        <p:spPr/>
        <p:txBody>
          <a:bodyPr/>
          <a:lstStyle/>
          <a:p>
            <a:fld id="{8E6D1539-7AFF-4361-BEA4-7FD17ADB7507}" type="datetimeFigureOut">
              <a:rPr lang="he-IL" smtClean="0"/>
              <a:t>ו'/אלול/תשע"ד</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632FFA68-3D8A-4555-BEB2-D710F5CD98FE}" type="slidenum">
              <a:rPr lang="he-IL" smtClean="0"/>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6D1539-7AFF-4361-BEA4-7FD17ADB7507}" type="datetimeFigureOut">
              <a:rPr lang="he-IL" smtClean="0"/>
              <a:t>ו'/אלול/תשע"ד</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632FFA68-3D8A-4555-BEB2-D710F5CD98FE}"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he-IL" smtClean="0"/>
              <a:t>לחץ כדי לערוך סגנון כותרת של תבנית בסיס</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he-IL" smtClean="0"/>
              <a:t>לחץ כדי לערוך סגנונות טקסט של תבנית בסיס</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Date Placeholder 4"/>
          <p:cNvSpPr>
            <a:spLocks noGrp="1"/>
          </p:cNvSpPr>
          <p:nvPr>
            <p:ph type="dt" sz="half" idx="10"/>
          </p:nvPr>
        </p:nvSpPr>
        <p:spPr/>
        <p:txBody>
          <a:bodyPr/>
          <a:lstStyle/>
          <a:p>
            <a:fld id="{8E6D1539-7AFF-4361-BEA4-7FD17ADB7507}" type="datetimeFigureOut">
              <a:rPr lang="he-IL" smtClean="0"/>
              <a:t>ו'/אלול/תשע"ד</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632FFA68-3D8A-4555-BEB2-D710F5CD98FE}" type="slidenum">
              <a:rPr lang="he-IL" smtClean="0"/>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he-IL" smtClean="0"/>
              <a:t>לחץ כדי לערוך סגנון כותרת של תבנית בסיס</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8E6D1539-7AFF-4361-BEA4-7FD17ADB7507}" type="datetimeFigureOut">
              <a:rPr lang="he-IL" smtClean="0"/>
              <a:t>ו'/אלול/תשע"ד</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a:xfrm>
            <a:off x="8077200" y="6356350"/>
            <a:ext cx="609600" cy="365125"/>
          </a:xfrm>
        </p:spPr>
        <p:txBody>
          <a:bodyPr/>
          <a:lstStyle/>
          <a:p>
            <a:fld id="{632FFA68-3D8A-4555-BEB2-D710F5CD98FE}" type="slidenum">
              <a:rPr lang="he-IL" smtClean="0"/>
              <a:t>‹#›</a:t>
            </a:fld>
            <a:endParaRPr lang="he-IL"/>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he-IL" smtClean="0"/>
              <a:t>לחץ על הסמל כדי להוסיף תמונה</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he-IL" smtClean="0"/>
              <a:t>לחץ כדי לערוך סגנון כותרת של תבנית בסיס</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E6D1539-7AFF-4361-BEA4-7FD17ADB7507}" type="datetimeFigureOut">
              <a:rPr lang="he-IL" smtClean="0"/>
              <a:t>ו'/אלול/תשע"ד</a:t>
            </a:fld>
            <a:endParaRPr lang="he-IL"/>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he-IL"/>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32FFA68-3D8A-4555-BEB2-D710F5CD98FE}" type="slidenum">
              <a:rPr lang="he-IL" smtClean="0"/>
              <a:t>‹#›</a:t>
            </a:fld>
            <a:endParaRPr lang="he-IL"/>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1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xml"/><Relationship Id="rId4" Type="http://schemas.microsoft.com/office/2007/relationships/hdphoto" Target="../media/hdphoto1.wdp"/></Relationships>
</file>

<file path=ppt/slides/_rels/slide24.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332657"/>
            <a:ext cx="7772400" cy="1368151"/>
          </a:xfrm>
          <a:scene3d>
            <a:camera prst="orthographicFront">
              <a:rot lat="2400000" lon="0" rev="0"/>
            </a:camera>
            <a:lightRig rig="threePt" dir="t"/>
          </a:scene3d>
        </p:spPr>
        <p:txBody>
          <a:bodyPr>
            <a:normAutofit fontScale="90000"/>
          </a:bodyPr>
          <a:lstStyle/>
          <a:p>
            <a:r>
              <a:rPr lang="he-IL" sz="96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1358900" dir="21540000" sx="64000" sy="64000" algn="tl">
                    <a:schemeClr val="accent4">
                      <a:tint val="80000"/>
                      <a:satMod val="250000"/>
                    </a:schemeClr>
                  </a:outerShdw>
                </a:effectLst>
              </a:rPr>
              <a:t>תשובה</a:t>
            </a:r>
            <a:endParaRPr lang="he-IL" sz="9600" dirty="0">
              <a:effectLst>
                <a:outerShdw blurRad="88000" dist="1358900" dir="21540000" sx="64000" sy="64000" algn="tl">
                  <a:schemeClr val="accent4">
                    <a:tint val="80000"/>
                    <a:satMod val="250000"/>
                  </a:schemeClr>
                </a:outerShdw>
              </a:effectLst>
            </a:endParaRPr>
          </a:p>
        </p:txBody>
      </p:sp>
      <p:sp>
        <p:nvSpPr>
          <p:cNvPr id="3" name="כותרת משנה 2"/>
          <p:cNvSpPr>
            <a:spLocks noGrp="1"/>
          </p:cNvSpPr>
          <p:nvPr>
            <p:ph type="subTitle" idx="1"/>
          </p:nvPr>
        </p:nvSpPr>
        <p:spPr>
          <a:xfrm>
            <a:off x="1371600" y="1556792"/>
            <a:ext cx="6400800" cy="4082008"/>
          </a:xfrm>
        </p:spPr>
        <p:txBody>
          <a:bodyPr/>
          <a:lstStyle/>
          <a:p>
            <a:r>
              <a:rPr lang="he-IL" b="1" dirty="0"/>
              <a:t>מהי תשובה? </a:t>
            </a:r>
          </a:p>
          <a:p>
            <a:endParaRPr lang="he-IL" b="1" dirty="0" smtClean="0"/>
          </a:p>
          <a:p>
            <a:endParaRPr lang="he-IL" dirty="0"/>
          </a:p>
        </p:txBody>
      </p:sp>
      <p:pic>
        <p:nvPicPr>
          <p:cNvPr id="1026" name="Picture 2" descr="C:\Users\sarit\Google Drive\דמויות שעועית\AMDOUB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62375" y="2564904"/>
            <a:ext cx="1619250" cy="28310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15097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332656"/>
            <a:ext cx="8229600" cy="936104"/>
          </a:xfrm>
        </p:spPr>
        <p:txBody>
          <a:bodyPr/>
          <a:lstStyle/>
          <a:p>
            <a:pPr algn="ctr"/>
            <a:r>
              <a:rPr lang="he-IL" dirty="0" smtClean="0"/>
              <a:t>ואם החבר לא רוצה למחול לי?</a:t>
            </a:r>
            <a:endParaRPr lang="he-IL" dirty="0"/>
          </a:p>
        </p:txBody>
      </p:sp>
      <p:sp>
        <p:nvSpPr>
          <p:cNvPr id="3" name="מציין מיקום תוכן 2"/>
          <p:cNvSpPr>
            <a:spLocks noGrp="1"/>
          </p:cNvSpPr>
          <p:nvPr>
            <p:ph idx="1"/>
          </p:nvPr>
        </p:nvSpPr>
        <p:spPr>
          <a:xfrm>
            <a:off x="457200" y="1340768"/>
            <a:ext cx="8229600" cy="4983832"/>
          </a:xfrm>
        </p:spPr>
        <p:txBody>
          <a:bodyPr/>
          <a:lstStyle/>
          <a:p>
            <a:pPr marL="0" indent="0">
              <a:buNone/>
            </a:pPr>
            <a:r>
              <a:rPr lang="he-IL" sz="2800" dirty="0">
                <a:latin typeface="Times New Roman"/>
                <a:ea typeface="Times New Roman"/>
              </a:rPr>
              <a:t>מביא לו שורה של שלשה בני אדם </a:t>
            </a:r>
            <a:r>
              <a:rPr lang="he-IL" sz="2800" dirty="0" smtClean="0">
                <a:latin typeface="Times New Roman"/>
                <a:ea typeface="Times New Roman"/>
              </a:rPr>
              <a:t>מרעיו, </a:t>
            </a:r>
            <a:r>
              <a:rPr lang="he-IL" sz="2800" dirty="0">
                <a:latin typeface="Times New Roman"/>
                <a:ea typeface="Times New Roman"/>
              </a:rPr>
              <a:t>ופוגעים בו ומבקשים ממנו. </a:t>
            </a:r>
            <a:r>
              <a:rPr lang="he-IL" sz="2800" dirty="0" smtClean="0">
                <a:latin typeface="Times New Roman"/>
                <a:ea typeface="Times New Roman"/>
              </a:rPr>
              <a:t>כלומר שולח לחברו הפגוע אנשים קרובים בכדי לנסות לפייסו.</a:t>
            </a:r>
          </a:p>
          <a:p>
            <a:pPr marL="0" indent="0">
              <a:buNone/>
            </a:pPr>
            <a:endParaRPr lang="he-IL" sz="2800" dirty="0" smtClean="0">
              <a:latin typeface="Times New Roman"/>
              <a:ea typeface="Times New Roman"/>
            </a:endParaRPr>
          </a:p>
          <a:p>
            <a:pPr marL="0" indent="0">
              <a:buNone/>
            </a:pPr>
            <a:r>
              <a:rPr lang="he-IL" sz="2800" dirty="0" smtClean="0">
                <a:latin typeface="Times New Roman"/>
              </a:rPr>
              <a:t>ואם עדיין אינו מוחל לי?</a:t>
            </a:r>
          </a:p>
          <a:p>
            <a:pPr marL="0" indent="0">
              <a:buNone/>
            </a:pPr>
            <a:r>
              <a:rPr lang="he-IL" sz="2800" dirty="0" smtClean="0">
                <a:latin typeface="Times New Roman"/>
              </a:rPr>
              <a:t>מנסה ע"י חבריו פעם שנייה ושלישית.</a:t>
            </a:r>
          </a:p>
          <a:p>
            <a:pPr marL="0" indent="0">
              <a:buNone/>
            </a:pPr>
            <a:r>
              <a:rPr lang="he-IL" sz="2800" dirty="0" smtClean="0">
                <a:latin typeface="Times New Roman"/>
              </a:rPr>
              <a:t>ואם עדיין לא מחל לי?</a:t>
            </a:r>
          </a:p>
          <a:p>
            <a:pPr marL="0" indent="0">
              <a:buNone/>
            </a:pPr>
            <a:r>
              <a:rPr lang="he-IL" sz="2800" dirty="0">
                <a:latin typeface="Times New Roman"/>
                <a:ea typeface="Times New Roman"/>
              </a:rPr>
              <a:t>מניחו והולך לו, וזה שלא מחל הוא </a:t>
            </a:r>
            <a:r>
              <a:rPr lang="he-IL" sz="2800" dirty="0" smtClean="0">
                <a:latin typeface="Times New Roman"/>
                <a:ea typeface="Times New Roman"/>
              </a:rPr>
              <a:t>החוטא.</a:t>
            </a:r>
          </a:p>
          <a:p>
            <a:pPr marL="0" indent="0">
              <a:buNone/>
            </a:pPr>
            <a:endParaRPr lang="he-IL" dirty="0"/>
          </a:p>
        </p:txBody>
      </p:sp>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2222324"/>
            <a:ext cx="1238810" cy="9319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4" name="Picture 2" descr="C:\Users\sarit\Google Drive\דמויות שעועית\AMCROW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632" y="2238988"/>
            <a:ext cx="1152128" cy="1082847"/>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568" y="4851648"/>
            <a:ext cx="1584176" cy="15841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41638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par>
                                <p:cTn id="15" presetID="14" presetClass="entr" presetSubtype="1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0" dur="500"/>
                                        <p:tgtEl>
                                          <p:spTgt spid="3">
                                            <p:txEl>
                                              <p:pRg st="3" end="3"/>
                                            </p:txEl>
                                          </p:spTgt>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3" dur="500"/>
                                        <p:tgtEl>
                                          <p:spTgt spid="3">
                                            <p:txEl>
                                              <p:pRg st="4" end="4"/>
                                            </p:txEl>
                                          </p:spTgt>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nodeType="clickEffect">
                                  <p:stCondLst>
                                    <p:cond delay="0"/>
                                  </p:stCondLst>
                                  <p:childTnLst>
                                    <p:set>
                                      <p:cBhvr>
                                        <p:cTn id="30" dur="1" fill="hold">
                                          <p:stCondLst>
                                            <p:cond delay="0"/>
                                          </p:stCondLst>
                                        </p:cTn>
                                        <p:tgtEl>
                                          <p:spTgt spid="8195"/>
                                        </p:tgtEl>
                                        <p:attrNameLst>
                                          <p:attrName>style.visibility</p:attrName>
                                        </p:attrNameLst>
                                      </p:cBhvr>
                                      <p:to>
                                        <p:strVal val="visible"/>
                                      </p:to>
                                    </p:set>
                                    <p:animEffect transition="in" filter="wipe(down)">
                                      <p:cBhvr>
                                        <p:cTn id="31" dur="580">
                                          <p:stCondLst>
                                            <p:cond delay="0"/>
                                          </p:stCondLst>
                                        </p:cTn>
                                        <p:tgtEl>
                                          <p:spTgt spid="8195"/>
                                        </p:tgtEl>
                                      </p:cBhvr>
                                    </p:animEffect>
                                    <p:anim calcmode="lin" valueType="num">
                                      <p:cBhvr>
                                        <p:cTn id="32" dur="1822" tmFilter="0,0; 0.14,0.36; 0.43,0.73; 0.71,0.91; 1.0,1.0">
                                          <p:stCondLst>
                                            <p:cond delay="0"/>
                                          </p:stCondLst>
                                        </p:cTn>
                                        <p:tgtEl>
                                          <p:spTgt spid="8195"/>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8195"/>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8195"/>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8195"/>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8195"/>
                                        </p:tgtEl>
                                        <p:attrNameLst>
                                          <p:attrName>ppt_y</p:attrName>
                                        </p:attrNameLst>
                                      </p:cBhvr>
                                      <p:tavLst>
                                        <p:tav tm="0" fmla="#ppt_y-sin(pi*$)/81">
                                          <p:val>
                                            <p:fltVal val="0"/>
                                          </p:val>
                                        </p:tav>
                                        <p:tav tm="100000">
                                          <p:val>
                                            <p:fltVal val="1"/>
                                          </p:val>
                                        </p:tav>
                                      </p:tavLst>
                                    </p:anim>
                                    <p:animScale>
                                      <p:cBhvr>
                                        <p:cTn id="37" dur="26">
                                          <p:stCondLst>
                                            <p:cond delay="650"/>
                                          </p:stCondLst>
                                        </p:cTn>
                                        <p:tgtEl>
                                          <p:spTgt spid="8195"/>
                                        </p:tgtEl>
                                      </p:cBhvr>
                                      <p:to x="100000" y="60000"/>
                                    </p:animScale>
                                    <p:animScale>
                                      <p:cBhvr>
                                        <p:cTn id="38" dur="166" decel="50000">
                                          <p:stCondLst>
                                            <p:cond delay="676"/>
                                          </p:stCondLst>
                                        </p:cTn>
                                        <p:tgtEl>
                                          <p:spTgt spid="8195"/>
                                        </p:tgtEl>
                                      </p:cBhvr>
                                      <p:to x="100000" y="100000"/>
                                    </p:animScale>
                                    <p:animScale>
                                      <p:cBhvr>
                                        <p:cTn id="39" dur="26">
                                          <p:stCondLst>
                                            <p:cond delay="1312"/>
                                          </p:stCondLst>
                                        </p:cTn>
                                        <p:tgtEl>
                                          <p:spTgt spid="8195"/>
                                        </p:tgtEl>
                                      </p:cBhvr>
                                      <p:to x="100000" y="80000"/>
                                    </p:animScale>
                                    <p:animScale>
                                      <p:cBhvr>
                                        <p:cTn id="40" dur="166" decel="50000">
                                          <p:stCondLst>
                                            <p:cond delay="1338"/>
                                          </p:stCondLst>
                                        </p:cTn>
                                        <p:tgtEl>
                                          <p:spTgt spid="8195"/>
                                        </p:tgtEl>
                                      </p:cBhvr>
                                      <p:to x="100000" y="100000"/>
                                    </p:animScale>
                                    <p:animScale>
                                      <p:cBhvr>
                                        <p:cTn id="41" dur="26">
                                          <p:stCondLst>
                                            <p:cond delay="1642"/>
                                          </p:stCondLst>
                                        </p:cTn>
                                        <p:tgtEl>
                                          <p:spTgt spid="8195"/>
                                        </p:tgtEl>
                                      </p:cBhvr>
                                      <p:to x="100000" y="90000"/>
                                    </p:animScale>
                                    <p:animScale>
                                      <p:cBhvr>
                                        <p:cTn id="42" dur="166" decel="50000">
                                          <p:stCondLst>
                                            <p:cond delay="1668"/>
                                          </p:stCondLst>
                                        </p:cTn>
                                        <p:tgtEl>
                                          <p:spTgt spid="8195"/>
                                        </p:tgtEl>
                                      </p:cBhvr>
                                      <p:to x="100000" y="100000"/>
                                    </p:animScale>
                                    <p:animScale>
                                      <p:cBhvr>
                                        <p:cTn id="43" dur="26">
                                          <p:stCondLst>
                                            <p:cond delay="1808"/>
                                          </p:stCondLst>
                                        </p:cTn>
                                        <p:tgtEl>
                                          <p:spTgt spid="8195"/>
                                        </p:tgtEl>
                                      </p:cBhvr>
                                      <p:to x="100000" y="95000"/>
                                    </p:animScale>
                                    <p:animScale>
                                      <p:cBhvr>
                                        <p:cTn id="44" dur="166" decel="50000">
                                          <p:stCondLst>
                                            <p:cond delay="1834"/>
                                          </p:stCondLst>
                                        </p:cTn>
                                        <p:tgtEl>
                                          <p:spTgt spid="8195"/>
                                        </p:tgtEl>
                                      </p:cBhvr>
                                      <p:to x="100000" y="100000"/>
                                    </p:animScale>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nodeType="clickEffect">
                                  <p:stCondLst>
                                    <p:cond delay="0"/>
                                  </p:stCondLst>
                                  <p:childTnLst>
                                    <p:set>
                                      <p:cBhvr>
                                        <p:cTn id="48" dur="1" fill="hold">
                                          <p:stCondLst>
                                            <p:cond delay="0"/>
                                          </p:stCondLst>
                                        </p:cTn>
                                        <p:tgtEl>
                                          <p:spTgt spid="8194"/>
                                        </p:tgtEl>
                                        <p:attrNameLst>
                                          <p:attrName>style.visibility</p:attrName>
                                        </p:attrNameLst>
                                      </p:cBhvr>
                                      <p:to>
                                        <p:strVal val="visible"/>
                                      </p:to>
                                    </p:set>
                                    <p:anim calcmode="lin" valueType="num">
                                      <p:cBhvr>
                                        <p:cTn id="49" dur="1000" fill="hold"/>
                                        <p:tgtEl>
                                          <p:spTgt spid="8194"/>
                                        </p:tgtEl>
                                        <p:attrNameLst>
                                          <p:attrName>ppt_w</p:attrName>
                                        </p:attrNameLst>
                                      </p:cBhvr>
                                      <p:tavLst>
                                        <p:tav tm="0">
                                          <p:val>
                                            <p:fltVal val="0"/>
                                          </p:val>
                                        </p:tav>
                                        <p:tav tm="100000">
                                          <p:val>
                                            <p:strVal val="#ppt_w"/>
                                          </p:val>
                                        </p:tav>
                                      </p:tavLst>
                                    </p:anim>
                                    <p:anim calcmode="lin" valueType="num">
                                      <p:cBhvr>
                                        <p:cTn id="50" dur="1000" fill="hold"/>
                                        <p:tgtEl>
                                          <p:spTgt spid="8194"/>
                                        </p:tgtEl>
                                        <p:attrNameLst>
                                          <p:attrName>ppt_h</p:attrName>
                                        </p:attrNameLst>
                                      </p:cBhvr>
                                      <p:tavLst>
                                        <p:tav tm="0">
                                          <p:val>
                                            <p:fltVal val="0"/>
                                          </p:val>
                                        </p:tav>
                                        <p:tav tm="100000">
                                          <p:val>
                                            <p:strVal val="#ppt_h"/>
                                          </p:val>
                                        </p:tav>
                                      </p:tavLst>
                                    </p:anim>
                                    <p:anim calcmode="lin" valueType="num">
                                      <p:cBhvr>
                                        <p:cTn id="51" dur="1000" fill="hold"/>
                                        <p:tgtEl>
                                          <p:spTgt spid="8194"/>
                                        </p:tgtEl>
                                        <p:attrNameLst>
                                          <p:attrName>style.rotation</p:attrName>
                                        </p:attrNameLst>
                                      </p:cBhvr>
                                      <p:tavLst>
                                        <p:tav tm="0">
                                          <p:val>
                                            <p:fltVal val="90"/>
                                          </p:val>
                                        </p:tav>
                                        <p:tav tm="100000">
                                          <p:val>
                                            <p:fltVal val="0"/>
                                          </p:val>
                                        </p:tav>
                                      </p:tavLst>
                                    </p:anim>
                                    <p:animEffect transition="in" filter="fade">
                                      <p:cBhvr>
                                        <p:cTn id="52" dur="1000"/>
                                        <p:tgtEl>
                                          <p:spTgt spid="8194"/>
                                        </p:tgtEl>
                                      </p:cBhvr>
                                    </p:animEffect>
                                  </p:childTnLst>
                                </p:cTn>
                              </p:par>
                            </p:childTnLst>
                          </p:cTn>
                        </p:par>
                      </p:childTnLst>
                    </p:cTn>
                  </p:par>
                  <p:par>
                    <p:cTn id="53" fill="hold">
                      <p:stCondLst>
                        <p:cond delay="indefinite"/>
                      </p:stCondLst>
                      <p:childTnLst>
                        <p:par>
                          <p:cTn id="54" fill="hold">
                            <p:stCondLst>
                              <p:cond delay="0"/>
                            </p:stCondLst>
                            <p:childTnLst>
                              <p:par>
                                <p:cTn id="55" presetID="21" presetClass="entr" presetSubtype="1" fill="hold" nodeType="clickEffect">
                                  <p:stCondLst>
                                    <p:cond delay="0"/>
                                  </p:stCondLst>
                                  <p:childTnLst>
                                    <p:set>
                                      <p:cBhvr>
                                        <p:cTn id="56" dur="1" fill="hold">
                                          <p:stCondLst>
                                            <p:cond delay="0"/>
                                          </p:stCondLst>
                                        </p:cTn>
                                        <p:tgtEl>
                                          <p:spTgt spid="8196"/>
                                        </p:tgtEl>
                                        <p:attrNameLst>
                                          <p:attrName>style.visibility</p:attrName>
                                        </p:attrNameLst>
                                      </p:cBhvr>
                                      <p:to>
                                        <p:strVal val="visible"/>
                                      </p:to>
                                    </p:set>
                                    <p:animEffect transition="in" filter="wheel(1)">
                                      <p:cBhvr>
                                        <p:cTn id="57" dur="2000"/>
                                        <p:tgtEl>
                                          <p:spTgt spid="8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404664"/>
            <a:ext cx="8229600" cy="864096"/>
          </a:xfrm>
        </p:spPr>
        <p:txBody>
          <a:bodyPr/>
          <a:lstStyle/>
          <a:p>
            <a:pPr algn="ctr"/>
            <a:r>
              <a:rPr lang="he-IL" dirty="0" smtClean="0"/>
              <a:t>ואם פגעתי ברב שלי???</a:t>
            </a:r>
            <a:endParaRPr lang="he-IL" dirty="0"/>
          </a:p>
        </p:txBody>
      </p:sp>
      <p:sp>
        <p:nvSpPr>
          <p:cNvPr id="3" name="מציין מיקום תוכן 2"/>
          <p:cNvSpPr>
            <a:spLocks noGrp="1"/>
          </p:cNvSpPr>
          <p:nvPr>
            <p:ph idx="1"/>
          </p:nvPr>
        </p:nvSpPr>
        <p:spPr>
          <a:xfrm>
            <a:off x="457200" y="1412776"/>
            <a:ext cx="8229600" cy="4911824"/>
          </a:xfrm>
        </p:spPr>
        <p:txBody>
          <a:bodyPr/>
          <a:lstStyle/>
          <a:p>
            <a:pPr marL="0" indent="0" algn="just">
              <a:buNone/>
            </a:pPr>
            <a:r>
              <a:rPr lang="he-IL" sz="4000" dirty="0">
                <a:latin typeface="Times New Roman"/>
                <a:ea typeface="Times New Roman"/>
              </a:rPr>
              <a:t>הולך ובא אפילו אלף פעמים עד </a:t>
            </a:r>
            <a:r>
              <a:rPr lang="he-IL" sz="4000" dirty="0" smtClean="0">
                <a:latin typeface="Times New Roman"/>
                <a:ea typeface="Times New Roman"/>
              </a:rPr>
              <a:t>שימחל </a:t>
            </a:r>
            <a:r>
              <a:rPr lang="he-IL" sz="4000" dirty="0">
                <a:latin typeface="Times New Roman"/>
                <a:ea typeface="Times New Roman"/>
              </a:rPr>
              <a:t>לו. </a:t>
            </a:r>
            <a:endParaRPr lang="he-IL" sz="4000" dirty="0" smtClean="0">
              <a:latin typeface="Times New Roman"/>
              <a:ea typeface="Times New Roman"/>
            </a:endParaRPr>
          </a:p>
          <a:p>
            <a:pPr marL="0" indent="0" algn="just">
              <a:buNone/>
            </a:pPr>
            <a:endParaRPr lang="en-US" sz="4000" dirty="0">
              <a:latin typeface="Times New Roman"/>
              <a:ea typeface="Times New Roman"/>
            </a:endParaRPr>
          </a:p>
          <a:p>
            <a:pPr marL="0" indent="0">
              <a:buNone/>
            </a:pPr>
            <a:endParaRPr lang="he-IL" dirty="0"/>
          </a:p>
        </p:txBody>
      </p:sp>
      <p:pic>
        <p:nvPicPr>
          <p:cNvPr id="9219" name="Picture 3" descr="C:\Users\sarit\Google Drive\דמויות שעועית\HELPUP.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992" y="2780928"/>
            <a:ext cx="2460873" cy="36393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98163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404664"/>
            <a:ext cx="8229600" cy="864096"/>
          </a:xfrm>
        </p:spPr>
        <p:txBody>
          <a:bodyPr/>
          <a:lstStyle/>
          <a:p>
            <a:pPr algn="r"/>
            <a:r>
              <a:rPr lang="he-IL" dirty="0" smtClean="0"/>
              <a:t>התשובה עפ"י הרב קוק</a:t>
            </a:r>
            <a:endParaRPr lang="he-IL" dirty="0"/>
          </a:p>
        </p:txBody>
      </p:sp>
      <p:sp>
        <p:nvSpPr>
          <p:cNvPr id="3" name="מציין מיקום תוכן 2"/>
          <p:cNvSpPr>
            <a:spLocks noGrp="1"/>
          </p:cNvSpPr>
          <p:nvPr>
            <p:ph idx="1"/>
          </p:nvPr>
        </p:nvSpPr>
        <p:spPr>
          <a:xfrm>
            <a:off x="457200" y="1412776"/>
            <a:ext cx="8229600" cy="4911824"/>
          </a:xfrm>
        </p:spPr>
        <p:txBody>
          <a:bodyPr/>
          <a:lstStyle/>
          <a:p>
            <a:pPr marL="0" indent="0" algn="just">
              <a:lnSpc>
                <a:spcPct val="150000"/>
              </a:lnSpc>
              <a:buNone/>
            </a:pPr>
            <a:r>
              <a:rPr lang="he-IL" sz="2800" dirty="0">
                <a:latin typeface="Times New Roman"/>
                <a:ea typeface="Times New Roman"/>
              </a:rPr>
              <a:t>"התשובה במהותה אינה קשורה לעבירות", אלא לשיבה של האדם אל עצמו ובעצם אל אלוקיו. </a:t>
            </a:r>
            <a:r>
              <a:rPr lang="he-IL" sz="2800" dirty="0">
                <a:solidFill>
                  <a:srgbClr val="000000"/>
                </a:solidFill>
                <a:latin typeface="Narkisim"/>
                <a:ea typeface="Times New Roman"/>
              </a:rPr>
              <a:t>. תשובה היא הרצון התמידי לתקן ולהתקדם, ובכך לבטא את המהות </a:t>
            </a:r>
            <a:r>
              <a:rPr lang="he-IL" sz="2800" dirty="0" err="1">
                <a:solidFill>
                  <a:srgbClr val="000000"/>
                </a:solidFill>
                <a:latin typeface="Narkisim"/>
                <a:ea typeface="Times New Roman"/>
              </a:rPr>
              <a:t>האמיתית</a:t>
            </a:r>
            <a:r>
              <a:rPr lang="he-IL" sz="2800" dirty="0">
                <a:solidFill>
                  <a:srgbClr val="000000"/>
                </a:solidFill>
                <a:latin typeface="Narkisim"/>
                <a:ea typeface="Times New Roman"/>
              </a:rPr>
              <a:t> של האדם: "אשר עשה האלוקים את האדם ישר" (קהלת ז, </a:t>
            </a:r>
            <a:r>
              <a:rPr lang="he-IL" sz="2800" dirty="0" err="1">
                <a:solidFill>
                  <a:srgbClr val="000000"/>
                </a:solidFill>
                <a:latin typeface="Narkisim"/>
                <a:ea typeface="Times New Roman"/>
              </a:rPr>
              <a:t>כט</a:t>
            </a:r>
            <a:r>
              <a:rPr lang="he-IL" sz="2800" dirty="0">
                <a:solidFill>
                  <a:srgbClr val="000000"/>
                </a:solidFill>
                <a:latin typeface="Narkisim"/>
                <a:ea typeface="Times New Roman"/>
              </a:rPr>
              <a:t>). התשובה היא חתירה לאותה נקודת התחלה ראשונית. </a:t>
            </a:r>
            <a:r>
              <a:rPr lang="he-IL" sz="2800" dirty="0">
                <a:latin typeface="Times New Roman"/>
                <a:ea typeface="Times New Roman"/>
              </a:rPr>
              <a:t>היא שינוי בתודעה ובהתנהלות האישית. </a:t>
            </a:r>
            <a:endParaRPr lang="en-US" sz="2800" dirty="0">
              <a:latin typeface="Times New Roman"/>
              <a:ea typeface="Times New Roman"/>
              <a:cs typeface="David"/>
            </a:endParaRPr>
          </a:p>
          <a:p>
            <a:pPr marL="0" indent="0">
              <a:buNone/>
            </a:pPr>
            <a:endParaRPr lang="he-IL"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332656"/>
            <a:ext cx="866775" cy="1171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4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1720" y="4653136"/>
            <a:ext cx="2664296" cy="1987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93218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552203"/>
            <a:ext cx="885825" cy="1228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כותרת 1"/>
          <p:cNvSpPr>
            <a:spLocks noGrp="1"/>
          </p:cNvSpPr>
          <p:nvPr>
            <p:ph type="title"/>
          </p:nvPr>
        </p:nvSpPr>
        <p:spPr/>
        <p:txBody>
          <a:bodyPr/>
          <a:lstStyle/>
          <a:p>
            <a:pPr algn="r"/>
            <a:r>
              <a:rPr lang="he-IL" dirty="0" smtClean="0"/>
              <a:t>התשובה </a:t>
            </a:r>
            <a:r>
              <a:rPr lang="he-IL" dirty="0"/>
              <a:t>עפ"י הרב עדין </a:t>
            </a:r>
            <a:r>
              <a:rPr lang="he-IL" dirty="0" err="1" smtClean="0"/>
              <a:t>שטיינזלץ</a:t>
            </a:r>
            <a:r>
              <a:rPr lang="he-IL" dirty="0" smtClean="0"/>
              <a:t> </a:t>
            </a:r>
            <a:endParaRPr lang="he-IL" dirty="0"/>
          </a:p>
        </p:txBody>
      </p:sp>
      <p:sp>
        <p:nvSpPr>
          <p:cNvPr id="3" name="מציין מיקום תוכן 2"/>
          <p:cNvSpPr>
            <a:spLocks noGrp="1"/>
          </p:cNvSpPr>
          <p:nvPr>
            <p:ph idx="1"/>
          </p:nvPr>
        </p:nvSpPr>
        <p:spPr/>
        <p:txBody>
          <a:bodyPr>
            <a:normAutofit fontScale="92500" lnSpcReduction="20000"/>
          </a:bodyPr>
          <a:lstStyle/>
          <a:p>
            <a:pPr marL="0" indent="0">
              <a:buNone/>
            </a:pPr>
            <a:endParaRPr lang="he-IL" sz="2800" dirty="0" smtClean="0">
              <a:solidFill>
                <a:srgbClr val="000000"/>
              </a:solidFill>
              <a:latin typeface="Narkisim"/>
              <a:ea typeface="Times New Roman"/>
            </a:endParaRPr>
          </a:p>
          <a:p>
            <a:pPr marL="0" indent="0">
              <a:buNone/>
            </a:pPr>
            <a:endParaRPr lang="he-IL" sz="2800" dirty="0">
              <a:solidFill>
                <a:srgbClr val="000000"/>
              </a:solidFill>
              <a:latin typeface="Narkisim"/>
              <a:ea typeface="Times New Roman"/>
            </a:endParaRPr>
          </a:p>
          <a:p>
            <a:pPr marL="0" indent="0">
              <a:buNone/>
            </a:pPr>
            <a:r>
              <a:rPr lang="he-IL" sz="2800" dirty="0" smtClean="0">
                <a:solidFill>
                  <a:srgbClr val="000000"/>
                </a:solidFill>
                <a:latin typeface="Narkisim"/>
                <a:ea typeface="Times New Roman"/>
              </a:rPr>
              <a:t>התשובה </a:t>
            </a:r>
            <a:r>
              <a:rPr lang="he-IL" sz="2800" dirty="0">
                <a:solidFill>
                  <a:srgbClr val="000000"/>
                </a:solidFill>
                <a:latin typeface="Narkisim"/>
                <a:ea typeface="Times New Roman"/>
              </a:rPr>
              <a:t>במהותה אינה קשורה לעבירות. למושג יש גם משמעות של חזרה, שיבה אל המקום, שיבה הביתה</a:t>
            </a:r>
            <a:r>
              <a:rPr lang="he-IL" sz="2800" dirty="0" smtClean="0">
                <a:solidFill>
                  <a:srgbClr val="000000"/>
                </a:solidFill>
                <a:latin typeface="Narkisim"/>
                <a:ea typeface="Times New Roman"/>
              </a:rPr>
              <a:t>.</a:t>
            </a:r>
          </a:p>
          <a:p>
            <a:pPr marL="0" indent="0">
              <a:buNone/>
            </a:pPr>
            <a:endParaRPr lang="he-IL" sz="2800" dirty="0" smtClean="0">
              <a:solidFill>
                <a:srgbClr val="000000"/>
              </a:solidFill>
              <a:latin typeface="Narkisim"/>
              <a:ea typeface="Times New Roman"/>
            </a:endParaRPr>
          </a:p>
          <a:p>
            <a:pPr marL="0" indent="0">
              <a:buNone/>
            </a:pPr>
            <a:r>
              <a:rPr lang="he-IL" sz="2800" dirty="0">
                <a:solidFill>
                  <a:srgbClr val="000000"/>
                </a:solidFill>
                <a:latin typeface="Narkisim"/>
                <a:ea typeface="Times New Roman"/>
              </a:rPr>
              <a:t>התשובה, הקיימת מראש מקדם, מלפני היות עולם, היא השיבה או הפנייה אל הקב"ה.... התשובה היא בראש ובראשונה "שובו אלי" (זכריה א, ג), בלי קשר לשאלה האם נעברה עבירה או לא</a:t>
            </a:r>
            <a:r>
              <a:rPr lang="he-IL" sz="2800" dirty="0" smtClean="0">
                <a:solidFill>
                  <a:srgbClr val="000000"/>
                </a:solidFill>
                <a:latin typeface="Narkisim"/>
                <a:ea typeface="Times New Roman"/>
              </a:rPr>
              <a:t>...</a:t>
            </a:r>
          </a:p>
          <a:p>
            <a:pPr marL="0" indent="0" algn="just">
              <a:lnSpc>
                <a:spcPct val="150000"/>
              </a:lnSpc>
              <a:buNone/>
            </a:pPr>
            <a:r>
              <a:rPr lang="he-IL" sz="2800" dirty="0">
                <a:latin typeface="Times New Roman"/>
                <a:ea typeface="Times New Roman"/>
              </a:rPr>
              <a:t>בחטאיו האדם התרחק מה' ומעצמו (חטא מלשון החטאה והתרחקות), ובתשובה – האדם שב ומתקרב לאלוקיו.</a:t>
            </a:r>
            <a:endParaRPr lang="en-US" sz="2800" dirty="0">
              <a:latin typeface="Times New Roman"/>
              <a:ea typeface="Times New Roman"/>
              <a:cs typeface="David"/>
            </a:endParaRPr>
          </a:p>
          <a:p>
            <a:pPr marL="0" indent="0">
              <a:buNone/>
            </a:pPr>
            <a:endParaRPr lang="he-IL" dirty="0"/>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1840" y="3068960"/>
            <a:ext cx="795274"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42595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pPr lvl="0" algn="r">
              <a:spcBef>
                <a:spcPct val="20000"/>
              </a:spcBef>
            </a:pPr>
            <a:r>
              <a:rPr lang="he-IL" sz="3200" dirty="0">
                <a:solidFill>
                  <a:srgbClr val="000000"/>
                </a:solidFill>
                <a:latin typeface="Narkisim"/>
                <a:ea typeface="Times New Roman"/>
                <a:cs typeface="David"/>
              </a:rPr>
              <a:t>מה ההבדל בין התשובה שתיאר הרמב"ם לבין ה'תשובה הראשית' של </a:t>
            </a:r>
            <a:r>
              <a:rPr lang="he-IL" sz="3200" dirty="0" err="1">
                <a:solidFill>
                  <a:srgbClr val="000000"/>
                </a:solidFill>
                <a:latin typeface="Narkisim"/>
                <a:ea typeface="Times New Roman"/>
                <a:cs typeface="David"/>
              </a:rPr>
              <a:t>הראי"ה</a:t>
            </a:r>
            <a:r>
              <a:rPr lang="he-IL" sz="3200" dirty="0">
                <a:solidFill>
                  <a:srgbClr val="000000"/>
                </a:solidFill>
                <a:latin typeface="Narkisim"/>
                <a:ea typeface="Times New Roman"/>
                <a:cs typeface="David"/>
              </a:rPr>
              <a:t> קוק?</a:t>
            </a:r>
            <a:r>
              <a:rPr lang="he-IL" sz="3200" dirty="0">
                <a:solidFill>
                  <a:prstClr val="black"/>
                </a:solidFill>
                <a:latin typeface="Constantia"/>
                <a:ea typeface="+mn-ea"/>
                <a:cs typeface="David"/>
              </a:rPr>
              <a:t/>
            </a:r>
            <a:br>
              <a:rPr lang="he-IL" sz="3200" dirty="0">
                <a:solidFill>
                  <a:prstClr val="black"/>
                </a:solidFill>
                <a:latin typeface="Constantia"/>
                <a:ea typeface="+mn-ea"/>
                <a:cs typeface="David"/>
              </a:rPr>
            </a:br>
            <a:endParaRPr lang="he-IL" sz="3200"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588224" y="1626549"/>
            <a:ext cx="1584176" cy="21287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1649737"/>
            <a:ext cx="1512168" cy="20448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חץ למטה 4"/>
          <p:cNvSpPr/>
          <p:nvPr/>
        </p:nvSpPr>
        <p:spPr>
          <a:xfrm>
            <a:off x="7090650" y="3861048"/>
            <a:ext cx="720080" cy="1080120"/>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5231" y="3825155"/>
            <a:ext cx="781050" cy="1116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7581" y="5589240"/>
            <a:ext cx="3816350"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08104" y="5085184"/>
            <a:ext cx="2951163"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5724128" y="5085184"/>
            <a:ext cx="3024336" cy="830997"/>
          </a:xfrm>
          <a:prstGeom prst="rect">
            <a:avLst/>
          </a:prstGeom>
          <a:noFill/>
          <a:ln w="38100" cmpd="sng">
            <a:solidFill>
              <a:schemeClr val="tx2">
                <a:alpha val="61000"/>
              </a:schemeClr>
            </a:solidFill>
          </a:ln>
          <a:effectLst>
            <a:glow rad="381000">
              <a:schemeClr val="accent1">
                <a:alpha val="40000"/>
              </a:schemeClr>
            </a:glow>
          </a:effectLst>
        </p:spPr>
        <p:txBody>
          <a:bodyPr wrap="square" rtlCol="1">
            <a:spAutoFit/>
          </a:bodyPr>
          <a:lstStyle/>
          <a:p>
            <a:r>
              <a:rPr lang="he-IL" sz="2400" dirty="0">
                <a:latin typeface="Times New Roman"/>
                <a:ea typeface="Times New Roman"/>
              </a:rPr>
              <a:t>התשובה היא תיקון החטא </a:t>
            </a:r>
            <a:endParaRPr lang="he-IL" sz="2400" dirty="0"/>
          </a:p>
        </p:txBody>
      </p:sp>
      <p:sp>
        <p:nvSpPr>
          <p:cNvPr id="9" name="TextBox 8"/>
          <p:cNvSpPr txBox="1"/>
          <p:nvPr/>
        </p:nvSpPr>
        <p:spPr>
          <a:xfrm>
            <a:off x="467581" y="5157192"/>
            <a:ext cx="3528355" cy="1200329"/>
          </a:xfrm>
          <a:prstGeom prst="rect">
            <a:avLst/>
          </a:prstGeom>
          <a:noFill/>
          <a:ln w="38100">
            <a:solidFill>
              <a:schemeClr val="tx2"/>
            </a:solidFill>
          </a:ln>
          <a:effectLst>
            <a:glow rad="469900">
              <a:schemeClr val="accent1">
                <a:alpha val="40000"/>
              </a:schemeClr>
            </a:glow>
          </a:effectLst>
        </p:spPr>
        <p:txBody>
          <a:bodyPr wrap="square" rtlCol="1">
            <a:spAutoFit/>
          </a:bodyPr>
          <a:lstStyle/>
          <a:p>
            <a:pPr marL="228600">
              <a:lnSpc>
                <a:spcPct val="150000"/>
              </a:lnSpc>
            </a:pPr>
            <a:r>
              <a:rPr lang="he-IL" sz="2400" dirty="0">
                <a:latin typeface="Times New Roman"/>
                <a:ea typeface="Times New Roman"/>
              </a:rPr>
              <a:t>שיבה של האדם אל עצמו ובעצם אל אלוקיו</a:t>
            </a:r>
            <a:r>
              <a:rPr lang="he-IL" dirty="0">
                <a:latin typeface="Times New Roman"/>
                <a:ea typeface="Times New Roman"/>
              </a:rPr>
              <a:t>.</a:t>
            </a:r>
            <a:endParaRPr lang="en-US" dirty="0">
              <a:effectLst/>
              <a:latin typeface="Times New Roman"/>
              <a:ea typeface="Times New Roman"/>
              <a:cs typeface="David"/>
            </a:endParaRPr>
          </a:p>
        </p:txBody>
      </p:sp>
    </p:spTree>
    <p:extLst>
      <p:ext uri="{BB962C8B-B14F-4D97-AF65-F5344CB8AC3E}">
        <p14:creationId xmlns:p14="http://schemas.microsoft.com/office/powerpoint/2010/main" val="4262294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31" presetClass="entr" presetSubtype="0" fill="hold" nodeType="afterEffect">
                                  <p:stCondLst>
                                    <p:cond delay="0"/>
                                  </p:stCondLst>
                                  <p:childTnLst>
                                    <p:set>
                                      <p:cBhvr>
                                        <p:cTn id="11" dur="1" fill="hold">
                                          <p:stCondLst>
                                            <p:cond delay="0"/>
                                          </p:stCondLst>
                                        </p:cTn>
                                        <p:tgtEl>
                                          <p:spTgt spid="2050"/>
                                        </p:tgtEl>
                                        <p:attrNameLst>
                                          <p:attrName>style.visibility</p:attrName>
                                        </p:attrNameLst>
                                      </p:cBhvr>
                                      <p:to>
                                        <p:strVal val="visible"/>
                                      </p:to>
                                    </p:set>
                                    <p:anim calcmode="lin" valueType="num">
                                      <p:cBhvr>
                                        <p:cTn id="12" dur="1000" fill="hold"/>
                                        <p:tgtEl>
                                          <p:spTgt spid="2050"/>
                                        </p:tgtEl>
                                        <p:attrNameLst>
                                          <p:attrName>ppt_w</p:attrName>
                                        </p:attrNameLst>
                                      </p:cBhvr>
                                      <p:tavLst>
                                        <p:tav tm="0">
                                          <p:val>
                                            <p:fltVal val="0"/>
                                          </p:val>
                                        </p:tav>
                                        <p:tav tm="100000">
                                          <p:val>
                                            <p:strVal val="#ppt_w"/>
                                          </p:val>
                                        </p:tav>
                                      </p:tavLst>
                                    </p:anim>
                                    <p:anim calcmode="lin" valueType="num">
                                      <p:cBhvr>
                                        <p:cTn id="13" dur="1000" fill="hold"/>
                                        <p:tgtEl>
                                          <p:spTgt spid="2050"/>
                                        </p:tgtEl>
                                        <p:attrNameLst>
                                          <p:attrName>ppt_h</p:attrName>
                                        </p:attrNameLst>
                                      </p:cBhvr>
                                      <p:tavLst>
                                        <p:tav tm="0">
                                          <p:val>
                                            <p:fltVal val="0"/>
                                          </p:val>
                                        </p:tav>
                                        <p:tav tm="100000">
                                          <p:val>
                                            <p:strVal val="#ppt_h"/>
                                          </p:val>
                                        </p:tav>
                                      </p:tavLst>
                                    </p:anim>
                                    <p:anim calcmode="lin" valueType="num">
                                      <p:cBhvr>
                                        <p:cTn id="14" dur="1000" fill="hold"/>
                                        <p:tgtEl>
                                          <p:spTgt spid="2050"/>
                                        </p:tgtEl>
                                        <p:attrNameLst>
                                          <p:attrName>style.rotation</p:attrName>
                                        </p:attrNameLst>
                                      </p:cBhvr>
                                      <p:tavLst>
                                        <p:tav tm="0">
                                          <p:val>
                                            <p:fltVal val="90"/>
                                          </p:val>
                                        </p:tav>
                                        <p:tav tm="100000">
                                          <p:val>
                                            <p:fltVal val="0"/>
                                          </p:val>
                                        </p:tav>
                                      </p:tavLst>
                                    </p:anim>
                                    <p:animEffect transition="in" filter="fade">
                                      <p:cBhvr>
                                        <p:cTn id="15" dur="1000"/>
                                        <p:tgtEl>
                                          <p:spTgt spid="2050"/>
                                        </p:tgtEl>
                                      </p:cBhvr>
                                    </p:animEffect>
                                  </p:childTnLst>
                                </p:cTn>
                              </p:par>
                            </p:childTnLst>
                          </p:cTn>
                        </p:par>
                        <p:par>
                          <p:cTn id="16" fill="hold">
                            <p:stCondLst>
                              <p:cond delay="1500"/>
                            </p:stCondLst>
                            <p:childTnLst>
                              <p:par>
                                <p:cTn id="17" presetID="31" presetClass="entr" presetSubtype="0" fill="hold" nodeType="afterEffect">
                                  <p:stCondLst>
                                    <p:cond delay="0"/>
                                  </p:stCondLst>
                                  <p:childTnLst>
                                    <p:set>
                                      <p:cBhvr>
                                        <p:cTn id="18" dur="1" fill="hold">
                                          <p:stCondLst>
                                            <p:cond delay="0"/>
                                          </p:stCondLst>
                                        </p:cTn>
                                        <p:tgtEl>
                                          <p:spTgt spid="2051"/>
                                        </p:tgtEl>
                                        <p:attrNameLst>
                                          <p:attrName>style.visibility</p:attrName>
                                        </p:attrNameLst>
                                      </p:cBhvr>
                                      <p:to>
                                        <p:strVal val="visible"/>
                                      </p:to>
                                    </p:set>
                                    <p:anim calcmode="lin" valueType="num">
                                      <p:cBhvr>
                                        <p:cTn id="19" dur="1000" fill="hold"/>
                                        <p:tgtEl>
                                          <p:spTgt spid="2051"/>
                                        </p:tgtEl>
                                        <p:attrNameLst>
                                          <p:attrName>ppt_w</p:attrName>
                                        </p:attrNameLst>
                                      </p:cBhvr>
                                      <p:tavLst>
                                        <p:tav tm="0">
                                          <p:val>
                                            <p:fltVal val="0"/>
                                          </p:val>
                                        </p:tav>
                                        <p:tav tm="100000">
                                          <p:val>
                                            <p:strVal val="#ppt_w"/>
                                          </p:val>
                                        </p:tav>
                                      </p:tavLst>
                                    </p:anim>
                                    <p:anim calcmode="lin" valueType="num">
                                      <p:cBhvr>
                                        <p:cTn id="20" dur="1000" fill="hold"/>
                                        <p:tgtEl>
                                          <p:spTgt spid="2051"/>
                                        </p:tgtEl>
                                        <p:attrNameLst>
                                          <p:attrName>ppt_h</p:attrName>
                                        </p:attrNameLst>
                                      </p:cBhvr>
                                      <p:tavLst>
                                        <p:tav tm="0">
                                          <p:val>
                                            <p:fltVal val="0"/>
                                          </p:val>
                                        </p:tav>
                                        <p:tav tm="100000">
                                          <p:val>
                                            <p:strVal val="#ppt_h"/>
                                          </p:val>
                                        </p:tav>
                                      </p:tavLst>
                                    </p:anim>
                                    <p:anim calcmode="lin" valueType="num">
                                      <p:cBhvr>
                                        <p:cTn id="21" dur="1000" fill="hold"/>
                                        <p:tgtEl>
                                          <p:spTgt spid="2051"/>
                                        </p:tgtEl>
                                        <p:attrNameLst>
                                          <p:attrName>style.rotation</p:attrName>
                                        </p:attrNameLst>
                                      </p:cBhvr>
                                      <p:tavLst>
                                        <p:tav tm="0">
                                          <p:val>
                                            <p:fltVal val="90"/>
                                          </p:val>
                                        </p:tav>
                                        <p:tav tm="100000">
                                          <p:val>
                                            <p:fltVal val="0"/>
                                          </p:val>
                                        </p:tav>
                                      </p:tavLst>
                                    </p:anim>
                                    <p:animEffect transition="in" filter="fade">
                                      <p:cBhvr>
                                        <p:cTn id="22" dur="1000"/>
                                        <p:tgtEl>
                                          <p:spTgt spid="2051"/>
                                        </p:tgtEl>
                                      </p:cBhvr>
                                    </p:animEffect>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down)">
                                      <p:cBhvr>
                                        <p:cTn id="27" dur="580">
                                          <p:stCondLst>
                                            <p:cond delay="0"/>
                                          </p:stCondLst>
                                        </p:cTn>
                                        <p:tgtEl>
                                          <p:spTgt spid="8"/>
                                        </p:tgtEl>
                                      </p:cBhvr>
                                    </p:animEffect>
                                    <p:anim calcmode="lin" valueType="num">
                                      <p:cBhvr>
                                        <p:cTn id="2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33" dur="26">
                                          <p:stCondLst>
                                            <p:cond delay="650"/>
                                          </p:stCondLst>
                                        </p:cTn>
                                        <p:tgtEl>
                                          <p:spTgt spid="8"/>
                                        </p:tgtEl>
                                      </p:cBhvr>
                                      <p:to x="100000" y="60000"/>
                                    </p:animScale>
                                    <p:animScale>
                                      <p:cBhvr>
                                        <p:cTn id="34" dur="166" decel="50000">
                                          <p:stCondLst>
                                            <p:cond delay="676"/>
                                          </p:stCondLst>
                                        </p:cTn>
                                        <p:tgtEl>
                                          <p:spTgt spid="8"/>
                                        </p:tgtEl>
                                      </p:cBhvr>
                                      <p:to x="100000" y="100000"/>
                                    </p:animScale>
                                    <p:animScale>
                                      <p:cBhvr>
                                        <p:cTn id="35" dur="26">
                                          <p:stCondLst>
                                            <p:cond delay="1312"/>
                                          </p:stCondLst>
                                        </p:cTn>
                                        <p:tgtEl>
                                          <p:spTgt spid="8"/>
                                        </p:tgtEl>
                                      </p:cBhvr>
                                      <p:to x="100000" y="80000"/>
                                    </p:animScale>
                                    <p:animScale>
                                      <p:cBhvr>
                                        <p:cTn id="36" dur="166" decel="50000">
                                          <p:stCondLst>
                                            <p:cond delay="1338"/>
                                          </p:stCondLst>
                                        </p:cTn>
                                        <p:tgtEl>
                                          <p:spTgt spid="8"/>
                                        </p:tgtEl>
                                      </p:cBhvr>
                                      <p:to x="100000" y="100000"/>
                                    </p:animScale>
                                    <p:animScale>
                                      <p:cBhvr>
                                        <p:cTn id="37" dur="26">
                                          <p:stCondLst>
                                            <p:cond delay="1642"/>
                                          </p:stCondLst>
                                        </p:cTn>
                                        <p:tgtEl>
                                          <p:spTgt spid="8"/>
                                        </p:tgtEl>
                                      </p:cBhvr>
                                      <p:to x="100000" y="90000"/>
                                    </p:animScale>
                                    <p:animScale>
                                      <p:cBhvr>
                                        <p:cTn id="38" dur="166" decel="50000">
                                          <p:stCondLst>
                                            <p:cond delay="1668"/>
                                          </p:stCondLst>
                                        </p:cTn>
                                        <p:tgtEl>
                                          <p:spTgt spid="8"/>
                                        </p:tgtEl>
                                      </p:cBhvr>
                                      <p:to x="100000" y="100000"/>
                                    </p:animScale>
                                    <p:animScale>
                                      <p:cBhvr>
                                        <p:cTn id="39" dur="26">
                                          <p:stCondLst>
                                            <p:cond delay="1808"/>
                                          </p:stCondLst>
                                        </p:cTn>
                                        <p:tgtEl>
                                          <p:spTgt spid="8"/>
                                        </p:tgtEl>
                                      </p:cBhvr>
                                      <p:to x="100000" y="95000"/>
                                    </p:animScale>
                                    <p:animScale>
                                      <p:cBhvr>
                                        <p:cTn id="40" dur="166" decel="50000">
                                          <p:stCondLst>
                                            <p:cond delay="1834"/>
                                          </p:stCondLst>
                                        </p:cTn>
                                        <p:tgtEl>
                                          <p:spTgt spid="8"/>
                                        </p:tgtEl>
                                      </p:cBhvr>
                                      <p:to x="100000" y="100000"/>
                                    </p:animScale>
                                  </p:childTnLst>
                                </p:cTn>
                              </p:par>
                            </p:childTnLst>
                          </p:cTn>
                        </p:par>
                      </p:childTnLst>
                    </p:cTn>
                  </p:par>
                  <p:par>
                    <p:cTn id="41" fill="hold">
                      <p:stCondLst>
                        <p:cond delay="indefinite"/>
                      </p:stCondLst>
                      <p:childTnLst>
                        <p:par>
                          <p:cTn id="42" fill="hold">
                            <p:stCondLst>
                              <p:cond delay="0"/>
                            </p:stCondLst>
                            <p:childTnLst>
                              <p:par>
                                <p:cTn id="43" presetID="26" presetClass="entr" presetSubtype="0"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wipe(down)">
                                      <p:cBhvr>
                                        <p:cTn id="45" dur="580">
                                          <p:stCondLst>
                                            <p:cond delay="0"/>
                                          </p:stCondLst>
                                        </p:cTn>
                                        <p:tgtEl>
                                          <p:spTgt spid="9"/>
                                        </p:tgtEl>
                                      </p:cBhvr>
                                    </p:animEffect>
                                    <p:anim calcmode="lin" valueType="num">
                                      <p:cBhvr>
                                        <p:cTn id="46"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51" dur="26">
                                          <p:stCondLst>
                                            <p:cond delay="650"/>
                                          </p:stCondLst>
                                        </p:cTn>
                                        <p:tgtEl>
                                          <p:spTgt spid="9"/>
                                        </p:tgtEl>
                                      </p:cBhvr>
                                      <p:to x="100000" y="60000"/>
                                    </p:animScale>
                                    <p:animScale>
                                      <p:cBhvr>
                                        <p:cTn id="52" dur="166" decel="50000">
                                          <p:stCondLst>
                                            <p:cond delay="676"/>
                                          </p:stCondLst>
                                        </p:cTn>
                                        <p:tgtEl>
                                          <p:spTgt spid="9"/>
                                        </p:tgtEl>
                                      </p:cBhvr>
                                      <p:to x="100000" y="100000"/>
                                    </p:animScale>
                                    <p:animScale>
                                      <p:cBhvr>
                                        <p:cTn id="53" dur="26">
                                          <p:stCondLst>
                                            <p:cond delay="1312"/>
                                          </p:stCondLst>
                                        </p:cTn>
                                        <p:tgtEl>
                                          <p:spTgt spid="9"/>
                                        </p:tgtEl>
                                      </p:cBhvr>
                                      <p:to x="100000" y="80000"/>
                                    </p:animScale>
                                    <p:animScale>
                                      <p:cBhvr>
                                        <p:cTn id="54" dur="166" decel="50000">
                                          <p:stCondLst>
                                            <p:cond delay="1338"/>
                                          </p:stCondLst>
                                        </p:cTn>
                                        <p:tgtEl>
                                          <p:spTgt spid="9"/>
                                        </p:tgtEl>
                                      </p:cBhvr>
                                      <p:to x="100000" y="100000"/>
                                    </p:animScale>
                                    <p:animScale>
                                      <p:cBhvr>
                                        <p:cTn id="55" dur="26">
                                          <p:stCondLst>
                                            <p:cond delay="1642"/>
                                          </p:stCondLst>
                                        </p:cTn>
                                        <p:tgtEl>
                                          <p:spTgt spid="9"/>
                                        </p:tgtEl>
                                      </p:cBhvr>
                                      <p:to x="100000" y="90000"/>
                                    </p:animScale>
                                    <p:animScale>
                                      <p:cBhvr>
                                        <p:cTn id="56" dur="166" decel="50000">
                                          <p:stCondLst>
                                            <p:cond delay="1668"/>
                                          </p:stCondLst>
                                        </p:cTn>
                                        <p:tgtEl>
                                          <p:spTgt spid="9"/>
                                        </p:tgtEl>
                                      </p:cBhvr>
                                      <p:to x="100000" y="100000"/>
                                    </p:animScale>
                                    <p:animScale>
                                      <p:cBhvr>
                                        <p:cTn id="57" dur="26">
                                          <p:stCondLst>
                                            <p:cond delay="1808"/>
                                          </p:stCondLst>
                                        </p:cTn>
                                        <p:tgtEl>
                                          <p:spTgt spid="9"/>
                                        </p:tgtEl>
                                      </p:cBhvr>
                                      <p:to x="100000" y="95000"/>
                                    </p:animScale>
                                    <p:animScale>
                                      <p:cBhvr>
                                        <p:cTn id="58"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3928" y="2564903"/>
            <a:ext cx="1008112" cy="12961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כותרת 1"/>
          <p:cNvSpPr>
            <a:spLocks noGrp="1"/>
          </p:cNvSpPr>
          <p:nvPr>
            <p:ph type="title"/>
          </p:nvPr>
        </p:nvSpPr>
        <p:spPr/>
        <p:txBody>
          <a:bodyPr/>
          <a:lstStyle/>
          <a:p>
            <a:pPr algn="r"/>
            <a:r>
              <a:rPr lang="he-IL" dirty="0" smtClean="0"/>
              <a:t>שאלה למחשבה... </a:t>
            </a:r>
            <a:endParaRPr lang="he-IL"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808" y="476672"/>
            <a:ext cx="895350" cy="140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מציין מיקום תוכן 2"/>
          <p:cNvSpPr>
            <a:spLocks noGrp="1"/>
          </p:cNvSpPr>
          <p:nvPr>
            <p:ph idx="1"/>
          </p:nvPr>
        </p:nvSpPr>
        <p:spPr/>
        <p:txBody>
          <a:bodyPr/>
          <a:lstStyle/>
          <a:p>
            <a:pPr>
              <a:buFont typeface="Wingdings" panose="05000000000000000000" pitchFamily="2" charset="2"/>
              <a:buChar char="Ø"/>
            </a:pPr>
            <a:r>
              <a:rPr lang="he-IL" sz="3600" dirty="0">
                <a:solidFill>
                  <a:srgbClr val="000000"/>
                </a:solidFill>
                <a:latin typeface="Narkisim"/>
                <a:ea typeface="Times New Roman"/>
              </a:rPr>
              <a:t>לאיזה מהתיאורים הקודמים דומה תיאורו של הרב עדין </a:t>
            </a:r>
            <a:r>
              <a:rPr lang="he-IL" sz="3600" dirty="0" err="1">
                <a:solidFill>
                  <a:srgbClr val="000000"/>
                </a:solidFill>
                <a:latin typeface="Narkisim"/>
                <a:ea typeface="Times New Roman"/>
              </a:rPr>
              <a:t>שטיינזלץ</a:t>
            </a:r>
            <a:r>
              <a:rPr lang="he-IL" sz="3600" dirty="0" smtClean="0">
                <a:solidFill>
                  <a:srgbClr val="000000"/>
                </a:solidFill>
                <a:latin typeface="Narkisim"/>
                <a:ea typeface="Times New Roman"/>
              </a:rPr>
              <a:t>?            הסבירי. </a:t>
            </a:r>
          </a:p>
          <a:p>
            <a:pPr marL="0" indent="0">
              <a:buNone/>
            </a:pPr>
            <a:endParaRPr lang="he-IL" sz="3600" dirty="0">
              <a:solidFill>
                <a:srgbClr val="000000"/>
              </a:solidFill>
              <a:latin typeface="Narkisim"/>
            </a:endParaRPr>
          </a:p>
          <a:p>
            <a:pPr marL="0" indent="0">
              <a:buNone/>
            </a:pPr>
            <a:endParaRPr lang="he-IL" sz="2800" dirty="0" smtClean="0">
              <a:solidFill>
                <a:srgbClr val="000000"/>
              </a:solidFill>
              <a:latin typeface="Narkisim"/>
            </a:endParaRPr>
          </a:p>
          <a:p>
            <a:pPr lvl="0" algn="just">
              <a:buFont typeface="Wingdings" panose="05000000000000000000" pitchFamily="2" charset="2"/>
              <a:buChar char="Ø"/>
            </a:pPr>
            <a:r>
              <a:rPr lang="he-IL" sz="3600" dirty="0" smtClean="0">
                <a:solidFill>
                  <a:srgbClr val="000000"/>
                </a:solidFill>
                <a:latin typeface="Narkisim"/>
                <a:ea typeface="Times New Roman"/>
              </a:rPr>
              <a:t>נסי </a:t>
            </a:r>
            <a:r>
              <a:rPr lang="he-IL" sz="3600" dirty="0">
                <a:solidFill>
                  <a:srgbClr val="000000"/>
                </a:solidFill>
                <a:latin typeface="Narkisim"/>
                <a:ea typeface="Times New Roman"/>
              </a:rPr>
              <a:t>לחשוב ע"פ דברים אלה, מה יהיה הערך של וידוי דברים? מה יהיה נוסחו?</a:t>
            </a:r>
            <a:endParaRPr lang="en-US" sz="3600" dirty="0">
              <a:solidFill>
                <a:srgbClr val="000000"/>
              </a:solidFill>
              <a:latin typeface="Times New Roman"/>
              <a:ea typeface="Times New Roman"/>
            </a:endParaRPr>
          </a:p>
          <a:p>
            <a:pPr>
              <a:buFont typeface="Wingdings" panose="05000000000000000000" pitchFamily="2" charset="2"/>
              <a:buChar char="Ø"/>
            </a:pPr>
            <a:endParaRPr lang="he-IL" sz="2800" dirty="0">
              <a:solidFill>
                <a:srgbClr val="000000"/>
              </a:solidFill>
              <a:latin typeface="Narkisim"/>
            </a:endParaRPr>
          </a:p>
          <a:p>
            <a:pPr marL="0" indent="0">
              <a:buNone/>
            </a:pPr>
            <a:endParaRPr lang="he-IL" dirty="0"/>
          </a:p>
        </p:txBody>
      </p:sp>
    </p:spTree>
    <p:extLst>
      <p:ext uri="{BB962C8B-B14F-4D97-AF65-F5344CB8AC3E}">
        <p14:creationId xmlns:p14="http://schemas.microsoft.com/office/powerpoint/2010/main" val="1597354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1" nodeType="with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fade">
                                      <p:cBhvr>
                                        <p:cTn id="24" dur="1000"/>
                                        <p:tgtEl>
                                          <p:spTgt spid="3">
                                            <p:txEl>
                                              <p:pRg st="0" end="0"/>
                                            </p:txEl>
                                          </p:spTgt>
                                        </p:tgtEl>
                                      </p:cBhvr>
                                    </p:animEffect>
                                    <p:anim calcmode="lin" valueType="num">
                                      <p:cBhvr>
                                        <p:cTn id="2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1"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3" grpId="1"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altLang="he-IL" sz="3200" b="1" dirty="0">
                <a:solidFill>
                  <a:srgbClr val="04617B"/>
                </a:solidFill>
              </a:rPr>
              <a:t>ב. דרכי תשובה</a:t>
            </a:r>
            <a:r>
              <a:rPr lang="en-US" altLang="he-IL" sz="2000" dirty="0">
                <a:solidFill>
                  <a:srgbClr val="04617B"/>
                </a:solidFill>
              </a:rPr>
              <a:t/>
            </a:r>
            <a:br>
              <a:rPr lang="en-US" altLang="he-IL" sz="2000" dirty="0">
                <a:solidFill>
                  <a:srgbClr val="04617B"/>
                </a:solidFill>
              </a:rPr>
            </a:br>
            <a:r>
              <a:rPr lang="he-IL" altLang="he-IL" sz="2000" b="1" dirty="0">
                <a:solidFill>
                  <a:srgbClr val="04617B"/>
                </a:solidFill>
              </a:rPr>
              <a:t>5. הרב משה </a:t>
            </a:r>
            <a:r>
              <a:rPr lang="he-IL" altLang="he-IL" sz="2000" b="1" dirty="0" err="1">
                <a:solidFill>
                  <a:srgbClr val="04617B"/>
                </a:solidFill>
              </a:rPr>
              <a:t>פיינשטיין</a:t>
            </a:r>
            <a:r>
              <a:rPr lang="he-IL" altLang="he-IL" sz="2000" b="1" dirty="0">
                <a:solidFill>
                  <a:srgbClr val="04617B"/>
                </a:solidFill>
              </a:rPr>
              <a:t>, שו"ת אגרות משה חושן משפט חלק א סימן פח </a:t>
            </a:r>
            <a:endParaRPr lang="he-IL" dirty="0"/>
          </a:p>
        </p:txBody>
      </p:sp>
      <p:sp>
        <p:nvSpPr>
          <p:cNvPr id="3" name="מציין מיקום תוכן 2"/>
          <p:cNvSpPr>
            <a:spLocks noGrp="1"/>
          </p:cNvSpPr>
          <p:nvPr>
            <p:ph idx="1"/>
          </p:nvPr>
        </p:nvSpPr>
        <p:spPr/>
        <p:txBody>
          <a:bodyPr/>
          <a:lstStyle/>
          <a:p>
            <a:pPr marL="0" lvl="0" indent="0" eaLnBrk="0" fontAlgn="base" hangingPunct="0">
              <a:spcAft>
                <a:spcPct val="0"/>
              </a:spcAft>
              <a:buClr>
                <a:srgbClr val="0BD0D9"/>
              </a:buClr>
              <a:buNone/>
              <a:defRPr/>
            </a:pPr>
            <a:r>
              <a:rPr lang="he-IL" dirty="0">
                <a:solidFill>
                  <a:prstClr val="black"/>
                </a:solidFill>
              </a:rPr>
              <a:t>הרב משה </a:t>
            </a:r>
            <a:r>
              <a:rPr lang="he-IL" dirty="0" err="1">
                <a:solidFill>
                  <a:prstClr val="black"/>
                </a:solidFill>
              </a:rPr>
              <a:t>פיינשטיין</a:t>
            </a:r>
            <a:r>
              <a:rPr lang="he-IL" dirty="0">
                <a:solidFill>
                  <a:prstClr val="black"/>
                </a:solidFill>
              </a:rPr>
              <a:t> עוסק בחמישה נושאים בענייני חזרה בתשובה על גזל.</a:t>
            </a:r>
          </a:p>
          <a:p>
            <a:pPr marL="514350" lvl="0" indent="-514350" eaLnBrk="0" fontAlgn="base" hangingPunct="0">
              <a:spcAft>
                <a:spcPct val="0"/>
              </a:spcAft>
              <a:buClr>
                <a:srgbClr val="0BD0D9"/>
              </a:buClr>
              <a:buFont typeface="+mj-lt"/>
              <a:buAutoNum type="arabicParenR"/>
              <a:defRPr/>
            </a:pPr>
            <a:r>
              <a:rPr lang="he-IL" dirty="0">
                <a:solidFill>
                  <a:prstClr val="black"/>
                </a:solidFill>
              </a:rPr>
              <a:t>אדם שלא יודע ממי גנב.</a:t>
            </a:r>
          </a:p>
          <a:p>
            <a:pPr marL="514350" lvl="0" indent="-514350" eaLnBrk="0" fontAlgn="base" hangingPunct="0">
              <a:spcAft>
                <a:spcPct val="0"/>
              </a:spcAft>
              <a:buClr>
                <a:srgbClr val="0BD0D9"/>
              </a:buClr>
              <a:buFont typeface="+mj-lt"/>
              <a:buAutoNum type="arabicParenR"/>
              <a:defRPr/>
            </a:pPr>
            <a:r>
              <a:rPr lang="he-IL" dirty="0">
                <a:solidFill>
                  <a:prstClr val="black"/>
                </a:solidFill>
              </a:rPr>
              <a:t>אדם גנב כשהיה ילד קטן.</a:t>
            </a:r>
          </a:p>
          <a:p>
            <a:pPr marL="514350" lvl="0" indent="-514350" eaLnBrk="0" fontAlgn="base" hangingPunct="0">
              <a:spcAft>
                <a:spcPct val="0"/>
              </a:spcAft>
              <a:buClr>
                <a:srgbClr val="0BD0D9"/>
              </a:buClr>
              <a:buFont typeface="+mj-lt"/>
              <a:buAutoNum type="arabicParenR"/>
              <a:defRPr/>
            </a:pPr>
            <a:r>
              <a:rPr lang="he-IL" dirty="0">
                <a:solidFill>
                  <a:prstClr val="black"/>
                </a:solidFill>
              </a:rPr>
              <a:t>אדם שגנב מהוריו .</a:t>
            </a:r>
          </a:p>
          <a:p>
            <a:pPr marL="514350" lvl="0" indent="-514350" eaLnBrk="0" fontAlgn="base" hangingPunct="0">
              <a:spcAft>
                <a:spcPct val="0"/>
              </a:spcAft>
              <a:buClr>
                <a:srgbClr val="0BD0D9"/>
              </a:buClr>
              <a:buFont typeface="+mj-lt"/>
              <a:buAutoNum type="arabicParenR"/>
              <a:defRPr/>
            </a:pPr>
            <a:r>
              <a:rPr lang="he-IL" dirty="0">
                <a:solidFill>
                  <a:prstClr val="black"/>
                </a:solidFill>
              </a:rPr>
              <a:t>אדם ששכח ממי גנב.</a:t>
            </a:r>
          </a:p>
          <a:p>
            <a:pPr marL="514350" lvl="0" indent="-514350" eaLnBrk="0" fontAlgn="base" hangingPunct="0">
              <a:spcAft>
                <a:spcPct val="0"/>
              </a:spcAft>
              <a:buClr>
                <a:srgbClr val="0BD0D9"/>
              </a:buClr>
              <a:buFont typeface="+mj-lt"/>
              <a:buAutoNum type="arabicParenR"/>
              <a:defRPr/>
            </a:pPr>
            <a:r>
              <a:rPr lang="he-IL" dirty="0">
                <a:solidFill>
                  <a:prstClr val="black"/>
                </a:solidFill>
              </a:rPr>
              <a:t>אדם שהפריש לעצמו "שכר" על עבודה שעשה בהתנדבות.</a:t>
            </a:r>
          </a:p>
          <a:p>
            <a:pPr marL="0" lvl="0" indent="0" eaLnBrk="0" fontAlgn="base" hangingPunct="0">
              <a:spcAft>
                <a:spcPct val="0"/>
              </a:spcAft>
              <a:buClr>
                <a:srgbClr val="0BD0D9"/>
              </a:buClr>
              <a:buNone/>
              <a:defRPr/>
            </a:pPr>
            <a:endParaRPr lang="he-IL" dirty="0">
              <a:solidFill>
                <a:prstClr val="black"/>
              </a:solidFill>
            </a:endParaRPr>
          </a:p>
          <a:p>
            <a:pPr marL="0" indent="0">
              <a:buNone/>
            </a:pPr>
            <a:endParaRPr lang="he-IL" dirty="0"/>
          </a:p>
        </p:txBody>
      </p:sp>
    </p:spTree>
    <p:extLst>
      <p:ext uri="{BB962C8B-B14F-4D97-AF65-F5344CB8AC3E}">
        <p14:creationId xmlns:p14="http://schemas.microsoft.com/office/powerpoint/2010/main" val="9952326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2626795"/>
            <a:ext cx="1584176" cy="22860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כותרת 1"/>
          <p:cNvSpPr>
            <a:spLocks noGrp="1"/>
          </p:cNvSpPr>
          <p:nvPr>
            <p:ph type="title"/>
          </p:nvPr>
        </p:nvSpPr>
        <p:spPr/>
        <p:txBody>
          <a:bodyPr>
            <a:noAutofit/>
          </a:bodyPr>
          <a:lstStyle/>
          <a:p>
            <a:pPr algn="r"/>
            <a:r>
              <a:rPr lang="he-IL" sz="3800" dirty="0" smtClean="0"/>
              <a:t>בעבר גנבתי אך איני מכיר את בעל הגניבה... מה עלי לעשות? </a:t>
            </a:r>
            <a:endParaRPr lang="he-IL" sz="38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1960" y="1196752"/>
            <a:ext cx="1172702"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מציין מיקום תוכן 3"/>
          <p:cNvSpPr>
            <a:spLocks noGrp="1"/>
          </p:cNvSpPr>
          <p:nvPr>
            <p:ph idx="1"/>
          </p:nvPr>
        </p:nvSpPr>
        <p:spPr>
          <a:xfrm>
            <a:off x="539552" y="2063619"/>
            <a:ext cx="8229600" cy="4389120"/>
          </a:xfrm>
        </p:spPr>
        <p:txBody>
          <a:bodyPr/>
          <a:lstStyle/>
          <a:p>
            <a:pPr marL="0" indent="0">
              <a:buNone/>
            </a:pPr>
            <a:r>
              <a:rPr lang="he-IL" sz="3200" dirty="0" smtClean="0"/>
              <a:t>תשובה: ומה </a:t>
            </a:r>
            <a:r>
              <a:rPr lang="he-IL" sz="3200" dirty="0"/>
              <a:t>ששאלת מה לעשות אם אין מכיר את בעל הגנבה</a:t>
            </a:r>
            <a:r>
              <a:rPr lang="he-IL" sz="3200" dirty="0" smtClean="0"/>
              <a:t>. </a:t>
            </a:r>
            <a:endParaRPr lang="he-IL" sz="3200" dirty="0"/>
          </a:p>
          <a:p>
            <a:pPr marL="0" indent="0">
              <a:buNone/>
            </a:pPr>
            <a:r>
              <a:rPr lang="he-IL" sz="3200" dirty="0"/>
              <a:t>שצריך לעשות צורכי ציבור. </a:t>
            </a:r>
          </a:p>
          <a:p>
            <a:pPr marL="0" indent="0">
              <a:buNone/>
            </a:pPr>
            <a:r>
              <a:rPr lang="he-IL" sz="3200" dirty="0" smtClean="0"/>
              <a:t>ונפסק </a:t>
            </a:r>
            <a:r>
              <a:rPr lang="he-IL" sz="3200" dirty="0"/>
              <a:t>כן בשולחן ערוך </a:t>
            </a:r>
          </a:p>
          <a:p>
            <a:pPr marL="0" indent="0">
              <a:buNone/>
            </a:pPr>
            <a:r>
              <a:rPr lang="he-IL" sz="3200" dirty="0"/>
              <a:t>וזהו דווקא לצורכי רבים ולא לצדקה. </a:t>
            </a:r>
          </a:p>
          <a:p>
            <a:pPr marL="0" indent="0">
              <a:buNone/>
            </a:pPr>
            <a:r>
              <a:rPr lang="he-IL" sz="3200" dirty="0" smtClean="0"/>
              <a:t>ולבניין </a:t>
            </a:r>
            <a:r>
              <a:rPr lang="he-IL" sz="3200" dirty="0"/>
              <a:t>ותיקון מקוואות הוא כמו לצרכי רבים </a:t>
            </a:r>
          </a:p>
          <a:p>
            <a:pPr marL="0" indent="0">
              <a:buNone/>
            </a:pPr>
            <a:r>
              <a:rPr lang="he-IL" sz="3200" dirty="0"/>
              <a:t>ולכן טוב שייתן למקוואות... </a:t>
            </a:r>
          </a:p>
          <a:p>
            <a:pPr marL="0" indent="0">
              <a:buNone/>
            </a:pPr>
            <a:endParaRPr lang="he-IL" dirty="0"/>
          </a:p>
        </p:txBody>
      </p:sp>
    </p:spTree>
    <p:extLst>
      <p:ext uri="{BB962C8B-B14F-4D97-AF65-F5344CB8AC3E}">
        <p14:creationId xmlns:p14="http://schemas.microsoft.com/office/powerpoint/2010/main" val="2738796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26" presetClass="entr" presetSubtype="0" fill="hold" nodeType="after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wipe(down)">
                                      <p:cBhvr>
                                        <p:cTn id="14" dur="580">
                                          <p:stCondLst>
                                            <p:cond delay="0"/>
                                          </p:stCondLst>
                                        </p:cTn>
                                        <p:tgtEl>
                                          <p:spTgt spid="1026"/>
                                        </p:tgtEl>
                                      </p:cBhvr>
                                    </p:animEffect>
                                    <p:anim calcmode="lin" valueType="num">
                                      <p:cBhvr>
                                        <p:cTn id="15"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20" dur="26">
                                          <p:stCondLst>
                                            <p:cond delay="650"/>
                                          </p:stCondLst>
                                        </p:cTn>
                                        <p:tgtEl>
                                          <p:spTgt spid="1026"/>
                                        </p:tgtEl>
                                      </p:cBhvr>
                                      <p:to x="100000" y="60000"/>
                                    </p:animScale>
                                    <p:animScale>
                                      <p:cBhvr>
                                        <p:cTn id="21" dur="166" decel="50000">
                                          <p:stCondLst>
                                            <p:cond delay="676"/>
                                          </p:stCondLst>
                                        </p:cTn>
                                        <p:tgtEl>
                                          <p:spTgt spid="1026"/>
                                        </p:tgtEl>
                                      </p:cBhvr>
                                      <p:to x="100000" y="100000"/>
                                    </p:animScale>
                                    <p:animScale>
                                      <p:cBhvr>
                                        <p:cTn id="22" dur="26">
                                          <p:stCondLst>
                                            <p:cond delay="1312"/>
                                          </p:stCondLst>
                                        </p:cTn>
                                        <p:tgtEl>
                                          <p:spTgt spid="1026"/>
                                        </p:tgtEl>
                                      </p:cBhvr>
                                      <p:to x="100000" y="80000"/>
                                    </p:animScale>
                                    <p:animScale>
                                      <p:cBhvr>
                                        <p:cTn id="23" dur="166" decel="50000">
                                          <p:stCondLst>
                                            <p:cond delay="1338"/>
                                          </p:stCondLst>
                                        </p:cTn>
                                        <p:tgtEl>
                                          <p:spTgt spid="1026"/>
                                        </p:tgtEl>
                                      </p:cBhvr>
                                      <p:to x="100000" y="100000"/>
                                    </p:animScale>
                                    <p:animScale>
                                      <p:cBhvr>
                                        <p:cTn id="24" dur="26">
                                          <p:stCondLst>
                                            <p:cond delay="1642"/>
                                          </p:stCondLst>
                                        </p:cTn>
                                        <p:tgtEl>
                                          <p:spTgt spid="1026"/>
                                        </p:tgtEl>
                                      </p:cBhvr>
                                      <p:to x="100000" y="90000"/>
                                    </p:animScale>
                                    <p:animScale>
                                      <p:cBhvr>
                                        <p:cTn id="25" dur="166" decel="50000">
                                          <p:stCondLst>
                                            <p:cond delay="1668"/>
                                          </p:stCondLst>
                                        </p:cTn>
                                        <p:tgtEl>
                                          <p:spTgt spid="1026"/>
                                        </p:tgtEl>
                                      </p:cBhvr>
                                      <p:to x="100000" y="100000"/>
                                    </p:animScale>
                                    <p:animScale>
                                      <p:cBhvr>
                                        <p:cTn id="26" dur="26">
                                          <p:stCondLst>
                                            <p:cond delay="1808"/>
                                          </p:stCondLst>
                                        </p:cTn>
                                        <p:tgtEl>
                                          <p:spTgt spid="1026"/>
                                        </p:tgtEl>
                                      </p:cBhvr>
                                      <p:to x="100000" y="95000"/>
                                    </p:animScale>
                                    <p:animScale>
                                      <p:cBhvr>
                                        <p:cTn id="27" dur="166" decel="50000">
                                          <p:stCondLst>
                                            <p:cond delay="1834"/>
                                          </p:stCondLst>
                                        </p:cTn>
                                        <p:tgtEl>
                                          <p:spTgt spid="1026"/>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 calcmode="lin" valueType="num">
                                      <p:cBhvr>
                                        <p:cTn id="32"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33"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34" dur="500"/>
                                        <p:tgtEl>
                                          <p:spTgt spid="4">
                                            <p:txEl>
                                              <p:pRg st="0" end="0"/>
                                            </p:txEl>
                                          </p:spTgt>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 calcmode="lin" valueType="num">
                                      <p:cBhvr>
                                        <p:cTn id="3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3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39" dur="500"/>
                                        <p:tgtEl>
                                          <p:spTgt spid="4">
                                            <p:txEl>
                                              <p:pRg st="1" end="1"/>
                                            </p:txEl>
                                          </p:spTgt>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4">
                                            <p:txEl>
                                              <p:pRg st="2" end="2"/>
                                            </p:txEl>
                                          </p:spTgt>
                                        </p:tgtEl>
                                        <p:attrNameLst>
                                          <p:attrName>style.visibility</p:attrName>
                                        </p:attrNameLst>
                                      </p:cBhvr>
                                      <p:to>
                                        <p:strVal val="visible"/>
                                      </p:to>
                                    </p:set>
                                    <p:anim calcmode="lin" valueType="num">
                                      <p:cBhvr>
                                        <p:cTn id="42"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44" dur="500"/>
                                        <p:tgtEl>
                                          <p:spTgt spid="4">
                                            <p:txEl>
                                              <p:pRg st="2" end="2"/>
                                            </p:txEl>
                                          </p:spTgt>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4">
                                            <p:txEl>
                                              <p:pRg st="3" end="3"/>
                                            </p:txEl>
                                          </p:spTgt>
                                        </p:tgtEl>
                                        <p:attrNameLst>
                                          <p:attrName>style.visibility</p:attrName>
                                        </p:attrNameLst>
                                      </p:cBhvr>
                                      <p:to>
                                        <p:strVal val="visible"/>
                                      </p:to>
                                    </p:set>
                                    <p:anim calcmode="lin" valueType="num">
                                      <p:cBhvr>
                                        <p:cTn id="47"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48"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49" dur="500"/>
                                        <p:tgtEl>
                                          <p:spTgt spid="4">
                                            <p:txEl>
                                              <p:pRg st="3" end="3"/>
                                            </p:txEl>
                                          </p:spTgt>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4">
                                            <p:txEl>
                                              <p:pRg st="4" end="4"/>
                                            </p:txEl>
                                          </p:spTgt>
                                        </p:tgtEl>
                                        <p:attrNameLst>
                                          <p:attrName>style.visibility</p:attrName>
                                        </p:attrNameLst>
                                      </p:cBhvr>
                                      <p:to>
                                        <p:strVal val="visible"/>
                                      </p:to>
                                    </p:set>
                                    <p:anim calcmode="lin" valueType="num">
                                      <p:cBhvr>
                                        <p:cTn id="52"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53"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54" dur="500"/>
                                        <p:tgtEl>
                                          <p:spTgt spid="4">
                                            <p:txEl>
                                              <p:pRg st="4" end="4"/>
                                            </p:txEl>
                                          </p:spTgt>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4">
                                            <p:txEl>
                                              <p:pRg st="5" end="5"/>
                                            </p:txEl>
                                          </p:spTgt>
                                        </p:tgtEl>
                                        <p:attrNameLst>
                                          <p:attrName>style.visibility</p:attrName>
                                        </p:attrNameLst>
                                      </p:cBhvr>
                                      <p:to>
                                        <p:strVal val="visible"/>
                                      </p:to>
                                    </p:set>
                                    <p:anim calcmode="lin" valueType="num">
                                      <p:cBhvr>
                                        <p:cTn id="57"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58"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59" dur="500"/>
                                        <p:tgtEl>
                                          <p:spTgt spid="4">
                                            <p:txEl>
                                              <p:pRg st="5" end="5"/>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6" presetClass="entr" presetSubtype="16" fill="hold" nodeType="clickEffect">
                                  <p:stCondLst>
                                    <p:cond delay="0"/>
                                  </p:stCondLst>
                                  <p:childTnLst>
                                    <p:set>
                                      <p:cBhvr>
                                        <p:cTn id="63" dur="1" fill="hold">
                                          <p:stCondLst>
                                            <p:cond delay="0"/>
                                          </p:stCondLst>
                                        </p:cTn>
                                        <p:tgtEl>
                                          <p:spTgt spid="1028"/>
                                        </p:tgtEl>
                                        <p:attrNameLst>
                                          <p:attrName>style.visibility</p:attrName>
                                        </p:attrNameLst>
                                      </p:cBhvr>
                                      <p:to>
                                        <p:strVal val="visible"/>
                                      </p:to>
                                    </p:set>
                                    <p:animEffect transition="in" filter="circle(in)">
                                      <p:cBhvr>
                                        <p:cTn id="64" dur="2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dirty="0" smtClean="0"/>
              <a:t>כשהייתי קטן, גנבתי. מה לעשות?</a:t>
            </a:r>
            <a:endParaRPr lang="he-IL" dirty="0"/>
          </a:p>
        </p:txBody>
      </p:sp>
      <p:sp>
        <p:nvSpPr>
          <p:cNvPr id="3" name="מציין מיקום תוכן 2"/>
          <p:cNvSpPr>
            <a:spLocks noGrp="1"/>
          </p:cNvSpPr>
          <p:nvPr>
            <p:ph idx="1"/>
          </p:nvPr>
        </p:nvSpPr>
        <p:spPr/>
        <p:txBody>
          <a:bodyPr>
            <a:normAutofit fontScale="92500" lnSpcReduction="20000"/>
          </a:bodyPr>
          <a:lstStyle/>
          <a:p>
            <a:pPr marL="0" indent="0">
              <a:buNone/>
            </a:pPr>
            <a:r>
              <a:rPr lang="he-IL" sz="3200" dirty="0" smtClean="0"/>
              <a:t>תשובה: </a:t>
            </a:r>
          </a:p>
          <a:p>
            <a:pPr marL="0" lvl="0" indent="0" fontAlgn="base">
              <a:spcAft>
                <a:spcPct val="0"/>
              </a:spcAft>
              <a:buClr>
                <a:srgbClr val="0BD0D9"/>
              </a:buClr>
              <a:buNone/>
              <a:defRPr/>
            </a:pPr>
            <a:r>
              <a:rPr lang="he-IL" sz="3200" u="sng" dirty="0">
                <a:solidFill>
                  <a:prstClr val="black"/>
                </a:solidFill>
              </a:rPr>
              <a:t>ומה ששאלת </a:t>
            </a:r>
            <a:r>
              <a:rPr lang="he-IL" sz="3200" b="1" u="sng" dirty="0" err="1">
                <a:solidFill>
                  <a:prstClr val="black"/>
                </a:solidFill>
              </a:rPr>
              <a:t>בהגנבות</a:t>
            </a:r>
            <a:r>
              <a:rPr lang="he-IL" sz="3200" b="1" u="sng" dirty="0">
                <a:solidFill>
                  <a:prstClr val="black"/>
                </a:solidFill>
              </a:rPr>
              <a:t> שגנב כשהיה קטן. </a:t>
            </a:r>
          </a:p>
          <a:p>
            <a:pPr marL="0" lvl="0" indent="0" fontAlgn="base">
              <a:spcAft>
                <a:spcPct val="0"/>
              </a:spcAft>
              <a:buClr>
                <a:srgbClr val="0BD0D9"/>
              </a:buClr>
              <a:buNone/>
              <a:defRPr/>
            </a:pPr>
            <a:r>
              <a:rPr lang="he-IL" sz="3200" dirty="0">
                <a:solidFill>
                  <a:prstClr val="black"/>
                </a:solidFill>
              </a:rPr>
              <a:t>הנה </a:t>
            </a:r>
            <a:r>
              <a:rPr lang="he-IL" sz="3200" b="1" dirty="0">
                <a:solidFill>
                  <a:prstClr val="black"/>
                </a:solidFill>
              </a:rPr>
              <a:t>אם הגזלה קיימת </a:t>
            </a:r>
            <a:r>
              <a:rPr lang="he-IL" sz="3200" dirty="0">
                <a:solidFill>
                  <a:srgbClr val="FF0000"/>
                </a:solidFill>
              </a:rPr>
              <a:t>חייב</a:t>
            </a:r>
            <a:r>
              <a:rPr lang="he-IL" sz="3200" dirty="0">
                <a:solidFill>
                  <a:prstClr val="black"/>
                </a:solidFill>
              </a:rPr>
              <a:t> להחזיר. </a:t>
            </a:r>
          </a:p>
          <a:p>
            <a:pPr marL="0" lvl="0" indent="0" fontAlgn="base">
              <a:spcAft>
                <a:spcPct val="0"/>
              </a:spcAft>
              <a:buClr>
                <a:srgbClr val="0BD0D9"/>
              </a:buClr>
              <a:buNone/>
              <a:defRPr/>
            </a:pPr>
            <a:r>
              <a:rPr lang="he-IL" sz="3200" dirty="0">
                <a:solidFill>
                  <a:prstClr val="black"/>
                </a:solidFill>
              </a:rPr>
              <a:t>ואם </a:t>
            </a:r>
            <a:r>
              <a:rPr lang="he-IL" sz="3200" b="1" dirty="0">
                <a:solidFill>
                  <a:prstClr val="black"/>
                </a:solidFill>
              </a:rPr>
              <a:t>אכלה או נאבדה כשהיה קטן, </a:t>
            </a:r>
            <a:r>
              <a:rPr lang="he-IL" sz="3200" dirty="0">
                <a:solidFill>
                  <a:srgbClr val="FF0000"/>
                </a:solidFill>
              </a:rPr>
              <a:t>פטור</a:t>
            </a:r>
            <a:r>
              <a:rPr lang="he-IL" sz="3200" dirty="0">
                <a:solidFill>
                  <a:prstClr val="black"/>
                </a:solidFill>
              </a:rPr>
              <a:t> אף לכשנגדל... </a:t>
            </a:r>
          </a:p>
          <a:p>
            <a:pPr marL="0" lvl="0" indent="0" fontAlgn="base">
              <a:spcAft>
                <a:spcPct val="0"/>
              </a:spcAft>
              <a:buClr>
                <a:srgbClr val="0BD0D9"/>
              </a:buClr>
              <a:buNone/>
              <a:defRPr/>
            </a:pPr>
            <a:r>
              <a:rPr lang="he-IL" sz="3200" dirty="0">
                <a:solidFill>
                  <a:prstClr val="black"/>
                </a:solidFill>
              </a:rPr>
              <a:t>ואם </a:t>
            </a:r>
            <a:r>
              <a:rPr lang="he-IL" sz="3200" b="1" dirty="0" err="1">
                <a:solidFill>
                  <a:prstClr val="black"/>
                </a:solidFill>
              </a:rPr>
              <a:t>היתה</a:t>
            </a:r>
            <a:r>
              <a:rPr lang="he-IL" sz="3200" b="1" dirty="0">
                <a:solidFill>
                  <a:prstClr val="black"/>
                </a:solidFill>
              </a:rPr>
              <a:t> קיימת כשנעשה גדול </a:t>
            </a:r>
            <a:r>
              <a:rPr lang="he-IL" sz="3200" b="1" dirty="0" smtClean="0">
                <a:solidFill>
                  <a:prstClr val="black"/>
                </a:solidFill>
              </a:rPr>
              <a:t>ואחר </a:t>
            </a:r>
            <a:r>
              <a:rPr lang="he-IL" sz="3200" b="1" dirty="0">
                <a:solidFill>
                  <a:prstClr val="black"/>
                </a:solidFill>
              </a:rPr>
              <a:t>שנתגדל אכלה או איבדה בידיים </a:t>
            </a:r>
            <a:r>
              <a:rPr lang="he-IL" sz="3200" dirty="0">
                <a:solidFill>
                  <a:srgbClr val="FF0000"/>
                </a:solidFill>
              </a:rPr>
              <a:t>חייב</a:t>
            </a:r>
            <a:r>
              <a:rPr lang="he-IL" sz="3200" dirty="0">
                <a:solidFill>
                  <a:prstClr val="black"/>
                </a:solidFill>
              </a:rPr>
              <a:t> לשלם, </a:t>
            </a:r>
          </a:p>
          <a:p>
            <a:pPr marL="0" lvl="0" indent="715963" fontAlgn="base">
              <a:spcAft>
                <a:spcPct val="0"/>
              </a:spcAft>
              <a:buClr>
                <a:srgbClr val="0BD0D9"/>
              </a:buClr>
              <a:buNone/>
              <a:defRPr/>
            </a:pPr>
            <a:r>
              <a:rPr lang="he-IL" sz="3200" b="1" dirty="0">
                <a:solidFill>
                  <a:prstClr val="black"/>
                </a:solidFill>
              </a:rPr>
              <a:t>ואם נאבדה באונס</a:t>
            </a:r>
            <a:r>
              <a:rPr lang="he-IL" sz="3200" dirty="0">
                <a:solidFill>
                  <a:prstClr val="black"/>
                </a:solidFill>
              </a:rPr>
              <a:t> מסתבר ש</a:t>
            </a:r>
            <a:r>
              <a:rPr lang="he-IL" sz="3200" dirty="0">
                <a:solidFill>
                  <a:srgbClr val="FF0000"/>
                </a:solidFill>
              </a:rPr>
              <a:t>פטור</a:t>
            </a:r>
            <a:r>
              <a:rPr lang="he-IL" sz="3200" dirty="0">
                <a:solidFill>
                  <a:prstClr val="black"/>
                </a:solidFill>
              </a:rPr>
              <a:t>. </a:t>
            </a:r>
          </a:p>
          <a:p>
            <a:pPr marL="0" lvl="0" indent="715963" fontAlgn="base">
              <a:spcAft>
                <a:spcPct val="0"/>
              </a:spcAft>
              <a:buClr>
                <a:srgbClr val="0BD0D9"/>
              </a:buClr>
              <a:buNone/>
              <a:defRPr/>
            </a:pPr>
            <a:r>
              <a:rPr lang="he-IL" sz="3200" b="1" dirty="0">
                <a:solidFill>
                  <a:prstClr val="black"/>
                </a:solidFill>
              </a:rPr>
              <a:t>ובסתם נאבדה או נגנבה </a:t>
            </a:r>
          </a:p>
          <a:p>
            <a:pPr marL="0" lvl="0" indent="715963" fontAlgn="base">
              <a:spcAft>
                <a:spcPct val="0"/>
              </a:spcAft>
              <a:buClr>
                <a:srgbClr val="0BD0D9"/>
              </a:buClr>
              <a:buNone/>
              <a:defRPr/>
            </a:pPr>
            <a:r>
              <a:rPr lang="he-IL" sz="3200" dirty="0">
                <a:solidFill>
                  <a:prstClr val="black"/>
                </a:solidFill>
              </a:rPr>
              <a:t>באופן ששומר שכר היה חייב </a:t>
            </a:r>
            <a:r>
              <a:rPr lang="he-IL" sz="3200" dirty="0">
                <a:solidFill>
                  <a:srgbClr val="FF0000"/>
                </a:solidFill>
              </a:rPr>
              <a:t>יש לחייבו...</a:t>
            </a:r>
            <a:endParaRPr lang="en-US" sz="3200" dirty="0">
              <a:solidFill>
                <a:srgbClr val="FF0000"/>
              </a:solidFill>
              <a:cs typeface="David" pitchFamily="34" charset="-79"/>
            </a:endParaRPr>
          </a:p>
          <a:p>
            <a:pPr marL="0" indent="0">
              <a:buNone/>
            </a:pPr>
            <a:endParaRPr lang="he-IL"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953343"/>
            <a:ext cx="1388740" cy="13630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2888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5" dur="500"/>
                                        <p:tgtEl>
                                          <p:spTgt spid="3">
                                            <p:txEl>
                                              <p:pRg st="1" end="1"/>
                                            </p:txEl>
                                          </p:spTgt>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8" dur="500"/>
                                        <p:tgtEl>
                                          <p:spTgt spid="3">
                                            <p:txEl>
                                              <p:pRg st="2" end="2"/>
                                            </p:txEl>
                                          </p:spTgt>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1" dur="500"/>
                                        <p:tgtEl>
                                          <p:spTgt spid="3">
                                            <p:txEl>
                                              <p:pRg st="3" end="3"/>
                                            </p:txEl>
                                          </p:spTgt>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4" dur="500"/>
                                        <p:tgtEl>
                                          <p:spTgt spid="3">
                                            <p:txEl>
                                              <p:pRg st="4" end="4"/>
                                            </p:txEl>
                                          </p:spTgt>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7" dur="500"/>
                                        <p:tgtEl>
                                          <p:spTgt spid="3">
                                            <p:txEl>
                                              <p:pRg st="5" end="5"/>
                                            </p:txEl>
                                          </p:spTgt>
                                        </p:tgtEl>
                                      </p:cBhvr>
                                    </p:animEffect>
                                  </p:childTnLst>
                                </p:cTn>
                              </p:par>
                              <p:par>
                                <p:cTn id="28" presetID="14" presetClass="entr" presetSubtype="10" fill="hold" grpId="0"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0" dur="500"/>
                                        <p:tgtEl>
                                          <p:spTgt spid="3">
                                            <p:txEl>
                                              <p:pRg st="6" end="6"/>
                                            </p:txEl>
                                          </p:spTgt>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3" dur="500"/>
                                        <p:tgtEl>
                                          <p:spTgt spid="3">
                                            <p:txEl>
                                              <p:pRg st="7" end="7"/>
                                            </p:txEl>
                                          </p:spTgt>
                                        </p:tgtEl>
                                      </p:cBhvr>
                                    </p:animEffect>
                                  </p:childTnLst>
                                </p:cTn>
                              </p:par>
                            </p:childTnLst>
                          </p:cTn>
                        </p:par>
                        <p:par>
                          <p:cTn id="34" fill="hold">
                            <p:stCondLst>
                              <p:cond delay="500"/>
                            </p:stCondLst>
                            <p:childTnLst>
                              <p:par>
                                <p:cTn id="35" presetID="45" presetClass="entr" presetSubtype="0" fill="hold" nodeType="afterEffect">
                                  <p:stCondLst>
                                    <p:cond delay="0"/>
                                  </p:stCondLst>
                                  <p:childTnLst>
                                    <p:set>
                                      <p:cBhvr>
                                        <p:cTn id="36" dur="1" fill="hold">
                                          <p:stCondLst>
                                            <p:cond delay="0"/>
                                          </p:stCondLst>
                                        </p:cTn>
                                        <p:tgtEl>
                                          <p:spTgt spid="5122"/>
                                        </p:tgtEl>
                                        <p:attrNameLst>
                                          <p:attrName>style.visibility</p:attrName>
                                        </p:attrNameLst>
                                      </p:cBhvr>
                                      <p:to>
                                        <p:strVal val="visible"/>
                                      </p:to>
                                    </p:set>
                                    <p:animEffect transition="in" filter="fade">
                                      <p:cBhvr>
                                        <p:cTn id="37" dur="2000"/>
                                        <p:tgtEl>
                                          <p:spTgt spid="5122"/>
                                        </p:tgtEl>
                                      </p:cBhvr>
                                    </p:animEffect>
                                    <p:anim calcmode="lin" valueType="num">
                                      <p:cBhvr>
                                        <p:cTn id="38" dur="2000" fill="hold"/>
                                        <p:tgtEl>
                                          <p:spTgt spid="5122"/>
                                        </p:tgtEl>
                                        <p:attrNameLst>
                                          <p:attrName>ppt_w</p:attrName>
                                        </p:attrNameLst>
                                      </p:cBhvr>
                                      <p:tavLst>
                                        <p:tav tm="0" fmla="#ppt_w*sin(2.5*pi*$)">
                                          <p:val>
                                            <p:fltVal val="0"/>
                                          </p:val>
                                        </p:tav>
                                        <p:tav tm="100000">
                                          <p:val>
                                            <p:fltVal val="1"/>
                                          </p:val>
                                        </p:tav>
                                      </p:tavLst>
                                    </p:anim>
                                    <p:anim calcmode="lin" valueType="num">
                                      <p:cBhvr>
                                        <p:cTn id="39" dur="2000" fill="hold"/>
                                        <p:tgtEl>
                                          <p:spTgt spid="512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he-IL" sz="4000" dirty="0" smtClean="0"/>
              <a:t>אם גנבתי מאבי או </a:t>
            </a:r>
            <a:r>
              <a:rPr lang="he-IL" sz="4000" dirty="0" err="1" smtClean="0"/>
              <a:t>מאימי</a:t>
            </a:r>
            <a:r>
              <a:rPr lang="he-IL" sz="4000" dirty="0" smtClean="0"/>
              <a:t>, מה לעשות?</a:t>
            </a:r>
            <a:endParaRPr lang="he-IL" sz="4000" dirty="0"/>
          </a:p>
        </p:txBody>
      </p:sp>
      <p:sp>
        <p:nvSpPr>
          <p:cNvPr id="3" name="מציין מיקום תוכן 2"/>
          <p:cNvSpPr>
            <a:spLocks noGrp="1"/>
          </p:cNvSpPr>
          <p:nvPr>
            <p:ph idx="1"/>
          </p:nvPr>
        </p:nvSpPr>
        <p:spPr/>
        <p:txBody>
          <a:bodyPr>
            <a:normAutofit lnSpcReduction="10000"/>
          </a:bodyPr>
          <a:lstStyle/>
          <a:p>
            <a:pPr marL="0" indent="0">
              <a:buNone/>
            </a:pPr>
            <a:r>
              <a:rPr lang="he-IL" dirty="0" smtClean="0"/>
              <a:t>תשובה:</a:t>
            </a:r>
          </a:p>
          <a:p>
            <a:pPr marL="0" lvl="0" indent="0" fontAlgn="base">
              <a:spcAft>
                <a:spcPct val="0"/>
              </a:spcAft>
              <a:buClr>
                <a:srgbClr val="0BD0D9"/>
              </a:buClr>
              <a:buNone/>
            </a:pPr>
            <a:r>
              <a:rPr lang="he-IL" altLang="he-IL" sz="3200" dirty="0">
                <a:solidFill>
                  <a:prstClr val="black"/>
                </a:solidFill>
              </a:rPr>
              <a:t>הנה ודאי גם כן </a:t>
            </a:r>
            <a:r>
              <a:rPr lang="he-IL" altLang="he-IL" sz="3200" b="1" dirty="0">
                <a:solidFill>
                  <a:prstClr val="black"/>
                </a:solidFill>
              </a:rPr>
              <a:t>צריך להשיב להם </a:t>
            </a:r>
          </a:p>
          <a:p>
            <a:pPr marL="0" lvl="0" indent="0" fontAlgn="base">
              <a:spcAft>
                <a:spcPct val="0"/>
              </a:spcAft>
              <a:buClr>
                <a:srgbClr val="0BD0D9"/>
              </a:buClr>
              <a:buNone/>
            </a:pPr>
            <a:r>
              <a:rPr lang="he-IL" altLang="he-IL" sz="3200" b="1" dirty="0">
                <a:solidFill>
                  <a:prstClr val="black"/>
                </a:solidFill>
              </a:rPr>
              <a:t>                     </a:t>
            </a:r>
            <a:r>
              <a:rPr lang="he-IL" altLang="he-IL" sz="3200" dirty="0">
                <a:solidFill>
                  <a:prstClr val="black"/>
                </a:solidFill>
              </a:rPr>
              <a:t>או</a:t>
            </a:r>
            <a:r>
              <a:rPr lang="he-IL" altLang="he-IL" sz="3200" b="1" dirty="0">
                <a:solidFill>
                  <a:prstClr val="black"/>
                </a:solidFill>
              </a:rPr>
              <a:t> שימחלו בפירוש</a:t>
            </a:r>
            <a:r>
              <a:rPr lang="he-IL" altLang="he-IL" sz="3200" dirty="0">
                <a:solidFill>
                  <a:prstClr val="black"/>
                </a:solidFill>
              </a:rPr>
              <a:t>, </a:t>
            </a:r>
          </a:p>
          <a:p>
            <a:pPr marL="0" lvl="0" indent="0" fontAlgn="base">
              <a:spcAft>
                <a:spcPct val="0"/>
              </a:spcAft>
              <a:buClr>
                <a:srgbClr val="0BD0D9"/>
              </a:buClr>
              <a:buNone/>
            </a:pPr>
            <a:r>
              <a:rPr lang="he-IL" altLang="he-IL" sz="3200" dirty="0">
                <a:solidFill>
                  <a:prstClr val="black"/>
                </a:solidFill>
              </a:rPr>
              <a:t>כי </a:t>
            </a:r>
            <a:r>
              <a:rPr lang="he-IL" altLang="he-IL" sz="3200" b="1" dirty="0" err="1" smtClean="0">
                <a:solidFill>
                  <a:prstClr val="black"/>
                </a:solidFill>
              </a:rPr>
              <a:t>באומדנא</a:t>
            </a:r>
            <a:r>
              <a:rPr lang="he-IL" altLang="he-IL" sz="3200" b="1" dirty="0" smtClean="0">
                <a:solidFill>
                  <a:prstClr val="black"/>
                </a:solidFill>
              </a:rPr>
              <a:t> (סבור) </a:t>
            </a:r>
            <a:r>
              <a:rPr lang="he-IL" altLang="he-IL" sz="3200" b="1" dirty="0">
                <a:solidFill>
                  <a:prstClr val="black"/>
                </a:solidFill>
              </a:rPr>
              <a:t>שמחלו</a:t>
            </a:r>
            <a:r>
              <a:rPr lang="he-IL" altLang="he-IL" sz="3200" dirty="0">
                <a:solidFill>
                  <a:prstClr val="black"/>
                </a:solidFill>
              </a:rPr>
              <a:t> אינו כלום לסמוך על זה, </a:t>
            </a:r>
          </a:p>
          <a:p>
            <a:pPr marL="0" lvl="0" indent="0" fontAlgn="base">
              <a:spcAft>
                <a:spcPct val="0"/>
              </a:spcAft>
              <a:buClr>
                <a:srgbClr val="0BD0D9"/>
              </a:buClr>
              <a:buNone/>
            </a:pPr>
            <a:r>
              <a:rPr lang="he-IL" altLang="he-IL" sz="3200" dirty="0">
                <a:solidFill>
                  <a:prstClr val="black"/>
                </a:solidFill>
              </a:rPr>
              <a:t>וגם </a:t>
            </a:r>
            <a:r>
              <a:rPr lang="he-IL" altLang="he-IL" sz="3200" b="1" dirty="0">
                <a:solidFill>
                  <a:prstClr val="black"/>
                </a:solidFill>
              </a:rPr>
              <a:t>כשלא ידעו שגנב </a:t>
            </a:r>
            <a:r>
              <a:rPr lang="he-IL" altLang="he-IL" sz="3200" dirty="0">
                <a:solidFill>
                  <a:prstClr val="black"/>
                </a:solidFill>
              </a:rPr>
              <a:t>מהם הא ודאי לא מחלו. </a:t>
            </a:r>
          </a:p>
          <a:p>
            <a:pPr marL="0" lvl="0" indent="0" fontAlgn="base">
              <a:spcAft>
                <a:spcPct val="0"/>
              </a:spcAft>
              <a:buClr>
                <a:srgbClr val="0BD0D9"/>
              </a:buClr>
              <a:buNone/>
            </a:pPr>
            <a:r>
              <a:rPr lang="he-IL" altLang="he-IL" sz="3200" b="1" dirty="0">
                <a:solidFill>
                  <a:prstClr val="black"/>
                </a:solidFill>
              </a:rPr>
              <a:t>שלהיפטר</a:t>
            </a:r>
            <a:r>
              <a:rPr lang="he-IL" altLang="he-IL" sz="3200" dirty="0">
                <a:solidFill>
                  <a:prstClr val="black"/>
                </a:solidFill>
              </a:rPr>
              <a:t> מממון </a:t>
            </a:r>
            <a:r>
              <a:rPr lang="he-IL" altLang="he-IL" sz="3200" dirty="0" err="1">
                <a:solidFill>
                  <a:prstClr val="black"/>
                </a:solidFill>
              </a:rPr>
              <a:t>שחייבין</a:t>
            </a:r>
            <a:r>
              <a:rPr lang="he-IL" altLang="he-IL" sz="3200" dirty="0">
                <a:solidFill>
                  <a:prstClr val="black"/>
                </a:solidFill>
              </a:rPr>
              <a:t>, </a:t>
            </a:r>
            <a:r>
              <a:rPr lang="he-IL" altLang="he-IL" sz="3200" b="1" dirty="0">
                <a:solidFill>
                  <a:prstClr val="black"/>
                </a:solidFill>
              </a:rPr>
              <a:t>צריך מחילה </a:t>
            </a:r>
            <a:r>
              <a:rPr lang="he-IL" altLang="he-IL" sz="3200" dirty="0">
                <a:solidFill>
                  <a:prstClr val="black"/>
                </a:solidFill>
              </a:rPr>
              <a:t>ממש בפועל... </a:t>
            </a:r>
            <a:endParaRPr lang="he-IL" altLang="he-IL" sz="3200" dirty="0" smtClean="0">
              <a:solidFill>
                <a:prstClr val="black"/>
              </a:solidFill>
            </a:endParaRPr>
          </a:p>
          <a:p>
            <a:pPr marL="0" lvl="0" indent="0" fontAlgn="base">
              <a:spcAft>
                <a:spcPct val="0"/>
              </a:spcAft>
              <a:buClr>
                <a:srgbClr val="0BD0D9"/>
              </a:buClr>
              <a:buNone/>
            </a:pPr>
            <a:r>
              <a:rPr lang="he-IL" altLang="he-IL" sz="3200" dirty="0" smtClean="0">
                <a:solidFill>
                  <a:prstClr val="black"/>
                </a:solidFill>
              </a:rPr>
              <a:t>במילים אחרות: יש להחזיר את הגניבה ולשמוע מההורים שהם מוחלים לי</a:t>
            </a:r>
            <a:endParaRPr lang="en-US" altLang="he-IL" sz="3200" dirty="0">
              <a:solidFill>
                <a:prstClr val="black"/>
              </a:solidFill>
            </a:endParaRPr>
          </a:p>
          <a:p>
            <a:pPr marL="0" indent="0">
              <a:buNone/>
            </a:pPr>
            <a:endParaRPr lang="he-IL"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518" y="1988840"/>
            <a:ext cx="2214896" cy="16561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6897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500"/>
                                        <p:tgtEl>
                                          <p:spTgt spid="3">
                                            <p:txEl>
                                              <p:pRg st="2" end="2"/>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down)">
                                      <p:cBhvr>
                                        <p:cTn id="25" dur="500"/>
                                        <p:tgtEl>
                                          <p:spTgt spid="3">
                                            <p:txEl>
                                              <p:pRg st="4" end="4"/>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down)">
                                      <p:cBhvr>
                                        <p:cTn id="28" dur="500"/>
                                        <p:tgtEl>
                                          <p:spTgt spid="3">
                                            <p:txEl>
                                              <p:pRg st="5" end="5"/>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down)">
                                      <p:cBhvr>
                                        <p:cTn id="31" dur="500"/>
                                        <p:tgtEl>
                                          <p:spTgt spid="3">
                                            <p:txEl>
                                              <p:pRg st="6" end="6"/>
                                            </p:txEl>
                                          </p:spTgt>
                                        </p:tgtEl>
                                      </p:cBhvr>
                                    </p:animEffect>
                                  </p:childTnLst>
                                </p:cTn>
                              </p:par>
                            </p:childTnLst>
                          </p:cTn>
                        </p:par>
                        <p:par>
                          <p:cTn id="32" fill="hold">
                            <p:stCondLst>
                              <p:cond delay="500"/>
                            </p:stCondLst>
                            <p:childTnLst>
                              <p:par>
                                <p:cTn id="33" presetID="45" presetClass="entr" presetSubtype="0" fill="hold" nodeType="afterEffect">
                                  <p:stCondLst>
                                    <p:cond delay="0"/>
                                  </p:stCondLst>
                                  <p:childTnLst>
                                    <p:set>
                                      <p:cBhvr>
                                        <p:cTn id="34" dur="1" fill="hold">
                                          <p:stCondLst>
                                            <p:cond delay="0"/>
                                          </p:stCondLst>
                                        </p:cTn>
                                        <p:tgtEl>
                                          <p:spTgt spid="6146"/>
                                        </p:tgtEl>
                                        <p:attrNameLst>
                                          <p:attrName>style.visibility</p:attrName>
                                        </p:attrNameLst>
                                      </p:cBhvr>
                                      <p:to>
                                        <p:strVal val="visible"/>
                                      </p:to>
                                    </p:set>
                                    <p:animEffect transition="in" filter="fade">
                                      <p:cBhvr>
                                        <p:cTn id="35" dur="2000"/>
                                        <p:tgtEl>
                                          <p:spTgt spid="6146"/>
                                        </p:tgtEl>
                                      </p:cBhvr>
                                    </p:animEffect>
                                    <p:anim calcmode="lin" valueType="num">
                                      <p:cBhvr>
                                        <p:cTn id="36" dur="2000" fill="hold"/>
                                        <p:tgtEl>
                                          <p:spTgt spid="6146"/>
                                        </p:tgtEl>
                                        <p:attrNameLst>
                                          <p:attrName>ppt_w</p:attrName>
                                        </p:attrNameLst>
                                      </p:cBhvr>
                                      <p:tavLst>
                                        <p:tav tm="0" fmla="#ppt_w*sin(2.5*pi*$)">
                                          <p:val>
                                            <p:fltVal val="0"/>
                                          </p:val>
                                        </p:tav>
                                        <p:tav tm="100000">
                                          <p:val>
                                            <p:fltVal val="1"/>
                                          </p:val>
                                        </p:tav>
                                      </p:tavLst>
                                    </p:anim>
                                    <p:anim calcmode="lin" valueType="num">
                                      <p:cBhvr>
                                        <p:cTn id="37" dur="2000" fill="hold"/>
                                        <p:tgtEl>
                                          <p:spTgt spid="614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67544" y="548680"/>
            <a:ext cx="8229600" cy="5400600"/>
          </a:xfrm>
        </p:spPr>
        <p:txBody>
          <a:bodyPr>
            <a:normAutofit/>
          </a:bodyPr>
          <a:lstStyle/>
          <a:p>
            <a:pPr>
              <a:lnSpc>
                <a:spcPct val="150000"/>
              </a:lnSpc>
            </a:pPr>
            <a:r>
              <a:rPr lang="he-IL" dirty="0" smtClean="0"/>
              <a:t>תשובה היא האפשרות לתקן, לחזור לסדר החיים הנכון. </a:t>
            </a:r>
          </a:p>
          <a:p>
            <a:pPr>
              <a:lnSpc>
                <a:spcPct val="150000"/>
              </a:lnSpc>
            </a:pPr>
            <a:r>
              <a:rPr lang="he-IL" dirty="0" smtClean="0"/>
              <a:t>איך עושים זאת? </a:t>
            </a:r>
          </a:p>
          <a:p>
            <a:pPr>
              <a:lnSpc>
                <a:spcPct val="150000"/>
              </a:lnSpc>
            </a:pPr>
            <a:r>
              <a:rPr lang="he-IL" dirty="0" smtClean="0"/>
              <a:t>איך ניתן לתקן עברה שכבר נעשתה?</a:t>
            </a:r>
          </a:p>
          <a:p>
            <a:pPr>
              <a:lnSpc>
                <a:spcPct val="150000"/>
              </a:lnSpc>
            </a:pPr>
            <a:r>
              <a:rPr lang="he-IL" dirty="0" smtClean="0"/>
              <a:t> מה נדרש </a:t>
            </a:r>
            <a:r>
              <a:rPr lang="he-IL" dirty="0" err="1" smtClean="0"/>
              <a:t>מאיתנו</a:t>
            </a:r>
            <a:r>
              <a:rPr lang="he-IL" dirty="0" smtClean="0"/>
              <a:t>?</a:t>
            </a:r>
          </a:p>
          <a:p>
            <a:pPr>
              <a:lnSpc>
                <a:spcPct val="150000"/>
              </a:lnSpc>
            </a:pPr>
            <a:r>
              <a:rPr lang="he-IL" dirty="0" smtClean="0"/>
              <a:t> האם תשובה היא רק מעבירה, או שהיא תיאור מצב של תנועה מתמדת לעיצוב זהות אישית וחברתית טובה יותר?  </a:t>
            </a:r>
          </a:p>
          <a:p>
            <a:pPr>
              <a:lnSpc>
                <a:spcPct val="150000"/>
              </a:lnSpc>
            </a:pPr>
            <a:endParaRPr lang="he-IL" dirty="0" smtClean="0"/>
          </a:p>
          <a:p>
            <a:endParaRPr lang="he-IL" dirty="0"/>
          </a:p>
        </p:txBody>
      </p:sp>
    </p:spTree>
    <p:extLst>
      <p:ext uri="{BB962C8B-B14F-4D97-AF65-F5344CB8AC3E}">
        <p14:creationId xmlns:p14="http://schemas.microsoft.com/office/powerpoint/2010/main" val="2293502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980728"/>
            <a:ext cx="1102618" cy="11328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כותרת 1"/>
          <p:cNvSpPr>
            <a:spLocks noGrp="1"/>
          </p:cNvSpPr>
          <p:nvPr>
            <p:ph type="title"/>
          </p:nvPr>
        </p:nvSpPr>
        <p:spPr>
          <a:xfrm>
            <a:off x="539552" y="692696"/>
            <a:ext cx="8229600" cy="1143000"/>
          </a:xfrm>
        </p:spPr>
        <p:txBody>
          <a:bodyPr>
            <a:normAutofit fontScale="90000"/>
          </a:bodyPr>
          <a:lstStyle/>
          <a:p>
            <a:pPr algn="r"/>
            <a:r>
              <a:rPr lang="he-IL" dirty="0" smtClean="0"/>
              <a:t>בעבר גנבתי כ"כ הרבה ואני לא זוכר כמה גנבתי...</a:t>
            </a:r>
            <a:endParaRPr lang="he-IL" dirty="0"/>
          </a:p>
        </p:txBody>
      </p:sp>
      <p:sp>
        <p:nvSpPr>
          <p:cNvPr id="3" name="מציין מיקום תוכן 2"/>
          <p:cNvSpPr>
            <a:spLocks noGrp="1"/>
          </p:cNvSpPr>
          <p:nvPr>
            <p:ph idx="1"/>
          </p:nvPr>
        </p:nvSpPr>
        <p:spPr/>
        <p:txBody>
          <a:bodyPr>
            <a:normAutofit fontScale="92500"/>
          </a:bodyPr>
          <a:lstStyle/>
          <a:p>
            <a:pPr marL="0" indent="0">
              <a:buNone/>
            </a:pPr>
            <a:r>
              <a:rPr lang="he-IL" dirty="0" smtClean="0"/>
              <a:t>תשובה: </a:t>
            </a:r>
          </a:p>
          <a:p>
            <a:pPr marL="0" lvl="0" indent="0">
              <a:spcBef>
                <a:spcPts val="0"/>
              </a:spcBef>
              <a:buClr>
                <a:srgbClr val="0BD0D9"/>
              </a:buClr>
              <a:buNone/>
              <a:defRPr/>
            </a:pPr>
            <a:r>
              <a:rPr lang="he-IL" sz="3200" dirty="0">
                <a:solidFill>
                  <a:prstClr val="black"/>
                </a:solidFill>
              </a:rPr>
              <a:t>הנה נראה לעניות דעתי, שצריך אתה </a:t>
            </a:r>
          </a:p>
          <a:p>
            <a:pPr marL="0" lvl="0" indent="0">
              <a:spcBef>
                <a:spcPts val="0"/>
              </a:spcBef>
              <a:buClr>
                <a:srgbClr val="0BD0D9"/>
              </a:buClr>
              <a:buNone/>
              <a:defRPr/>
            </a:pPr>
            <a:r>
              <a:rPr lang="he-IL" sz="3200" b="1" dirty="0" err="1">
                <a:solidFill>
                  <a:prstClr val="black"/>
                </a:solidFill>
              </a:rPr>
              <a:t>ליתן</a:t>
            </a:r>
            <a:r>
              <a:rPr lang="he-IL" sz="3200" b="1" dirty="0">
                <a:solidFill>
                  <a:prstClr val="black"/>
                </a:solidFill>
              </a:rPr>
              <a:t> לצורכי רבים </a:t>
            </a:r>
            <a:r>
              <a:rPr lang="he-IL" sz="3200" dirty="0">
                <a:solidFill>
                  <a:prstClr val="black"/>
                </a:solidFill>
              </a:rPr>
              <a:t>כל כך עד </a:t>
            </a:r>
            <a:r>
              <a:rPr lang="he-IL" sz="3200" b="1" dirty="0">
                <a:solidFill>
                  <a:prstClr val="black"/>
                </a:solidFill>
              </a:rPr>
              <a:t>שיצא הספק מלבך</a:t>
            </a:r>
            <a:r>
              <a:rPr lang="he-IL" sz="3200" dirty="0">
                <a:solidFill>
                  <a:prstClr val="black"/>
                </a:solidFill>
              </a:rPr>
              <a:t>... </a:t>
            </a:r>
          </a:p>
          <a:p>
            <a:pPr marL="0" lvl="0" indent="0">
              <a:spcBef>
                <a:spcPts val="0"/>
              </a:spcBef>
              <a:buClr>
                <a:srgbClr val="0BD0D9"/>
              </a:buClr>
              <a:buNone/>
              <a:defRPr/>
            </a:pPr>
            <a:r>
              <a:rPr lang="he-IL" sz="3200" dirty="0">
                <a:solidFill>
                  <a:prstClr val="black"/>
                </a:solidFill>
              </a:rPr>
              <a:t>אך </a:t>
            </a:r>
            <a:r>
              <a:rPr lang="he-IL" sz="3200" b="1" dirty="0">
                <a:solidFill>
                  <a:prstClr val="black"/>
                </a:solidFill>
              </a:rPr>
              <a:t>חששות בעלמא </a:t>
            </a:r>
            <a:r>
              <a:rPr lang="he-IL" sz="3200" dirty="0">
                <a:solidFill>
                  <a:prstClr val="black"/>
                </a:solidFill>
              </a:rPr>
              <a:t>שמא שכח </a:t>
            </a:r>
            <a:r>
              <a:rPr lang="he-IL" sz="3200" b="1" dirty="0">
                <a:solidFill>
                  <a:prstClr val="black"/>
                </a:solidFill>
              </a:rPr>
              <a:t>אין להחשיב זה לספק</a:t>
            </a:r>
            <a:r>
              <a:rPr lang="he-IL" sz="3200" dirty="0">
                <a:solidFill>
                  <a:prstClr val="black"/>
                </a:solidFill>
              </a:rPr>
              <a:t> כלל, </a:t>
            </a:r>
          </a:p>
          <a:p>
            <a:pPr marL="0" lvl="0" indent="0">
              <a:spcBef>
                <a:spcPts val="0"/>
              </a:spcBef>
              <a:buClr>
                <a:srgbClr val="0BD0D9"/>
              </a:buClr>
              <a:buNone/>
              <a:defRPr/>
            </a:pPr>
            <a:r>
              <a:rPr lang="he-IL" sz="3200" dirty="0">
                <a:solidFill>
                  <a:prstClr val="black"/>
                </a:solidFill>
              </a:rPr>
              <a:t>אלא </a:t>
            </a:r>
            <a:r>
              <a:rPr lang="he-IL" sz="3200" b="1" dirty="0">
                <a:solidFill>
                  <a:prstClr val="black"/>
                </a:solidFill>
              </a:rPr>
              <a:t>אם יודע ששכח </a:t>
            </a:r>
            <a:r>
              <a:rPr lang="he-IL" sz="3200" dirty="0">
                <a:solidFill>
                  <a:prstClr val="black"/>
                </a:solidFill>
              </a:rPr>
              <a:t>ואינו יודע כמה, </a:t>
            </a:r>
          </a:p>
          <a:p>
            <a:pPr marL="0" lvl="0" indent="0">
              <a:spcBef>
                <a:spcPts val="0"/>
              </a:spcBef>
              <a:buClr>
                <a:srgbClr val="0BD0D9"/>
              </a:buClr>
              <a:buNone/>
              <a:defRPr/>
            </a:pPr>
            <a:r>
              <a:rPr lang="he-IL" sz="3200" dirty="0">
                <a:solidFill>
                  <a:prstClr val="black"/>
                </a:solidFill>
              </a:rPr>
              <a:t>או </a:t>
            </a:r>
            <a:r>
              <a:rPr lang="he-IL" sz="3200" b="1" dirty="0">
                <a:solidFill>
                  <a:prstClr val="black"/>
                </a:solidFill>
              </a:rPr>
              <a:t>קרוב לו ששכח</a:t>
            </a:r>
            <a:r>
              <a:rPr lang="he-IL" sz="3200" dirty="0">
                <a:solidFill>
                  <a:prstClr val="black"/>
                </a:solidFill>
              </a:rPr>
              <a:t>... </a:t>
            </a:r>
            <a:endParaRPr lang="en-US" sz="3200" dirty="0">
              <a:solidFill>
                <a:prstClr val="black"/>
              </a:solidFill>
            </a:endParaRPr>
          </a:p>
          <a:p>
            <a:pPr marL="0" lvl="0" indent="0">
              <a:spcBef>
                <a:spcPts val="0"/>
              </a:spcBef>
              <a:buClr>
                <a:srgbClr val="0BD0D9"/>
              </a:buClr>
              <a:buNone/>
              <a:defRPr/>
            </a:pPr>
            <a:r>
              <a:rPr lang="he-IL" sz="3200" dirty="0">
                <a:solidFill>
                  <a:prstClr val="black"/>
                </a:solidFill>
              </a:rPr>
              <a:t>... בכל אופן </a:t>
            </a:r>
            <a:r>
              <a:rPr lang="he-IL" sz="3200" b="1" dirty="0">
                <a:solidFill>
                  <a:prstClr val="black"/>
                </a:solidFill>
              </a:rPr>
              <a:t>צריך מהם מחילה על הצער </a:t>
            </a:r>
          </a:p>
          <a:p>
            <a:pPr marL="0" lvl="0" indent="0">
              <a:spcBef>
                <a:spcPts val="0"/>
              </a:spcBef>
              <a:buClr>
                <a:srgbClr val="0BD0D9"/>
              </a:buClr>
              <a:buNone/>
              <a:defRPr/>
            </a:pPr>
            <a:r>
              <a:rPr lang="he-IL" sz="3200" b="1" dirty="0">
                <a:solidFill>
                  <a:prstClr val="black"/>
                </a:solidFill>
              </a:rPr>
              <a:t>אם נודעו </a:t>
            </a:r>
            <a:r>
              <a:rPr lang="he-IL" sz="3200" dirty="0">
                <a:solidFill>
                  <a:prstClr val="black"/>
                </a:solidFill>
              </a:rPr>
              <a:t>מהגנבה </a:t>
            </a:r>
            <a:r>
              <a:rPr lang="he-IL" sz="3200" u="sng" dirty="0">
                <a:solidFill>
                  <a:prstClr val="black"/>
                </a:solidFill>
              </a:rPr>
              <a:t>והיה להם צער, </a:t>
            </a:r>
          </a:p>
          <a:p>
            <a:pPr marL="0" lvl="0" indent="0">
              <a:spcBef>
                <a:spcPts val="0"/>
              </a:spcBef>
              <a:buClr>
                <a:srgbClr val="0BD0D9"/>
              </a:buClr>
              <a:buNone/>
              <a:defRPr/>
            </a:pPr>
            <a:r>
              <a:rPr lang="he-IL" sz="3200" dirty="0">
                <a:solidFill>
                  <a:prstClr val="black"/>
                </a:solidFill>
              </a:rPr>
              <a:t>ובשביל זה צריך </a:t>
            </a:r>
            <a:r>
              <a:rPr lang="he-IL" sz="3200" b="1" dirty="0">
                <a:solidFill>
                  <a:prstClr val="black"/>
                </a:solidFill>
              </a:rPr>
              <a:t>לכתוב מכתב לבקש מחילה...</a:t>
            </a:r>
          </a:p>
          <a:p>
            <a:pPr marL="0" indent="0">
              <a:buNone/>
            </a:pPr>
            <a:endParaRPr lang="he-IL" dirty="0"/>
          </a:p>
        </p:txBody>
      </p:sp>
    </p:spTree>
    <p:extLst>
      <p:ext uri="{BB962C8B-B14F-4D97-AF65-F5344CB8AC3E}">
        <p14:creationId xmlns:p14="http://schemas.microsoft.com/office/powerpoint/2010/main" val="2210355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26" presetClass="entr" presetSubtype="0" fill="hold" nodeType="afterEffect">
                                  <p:stCondLst>
                                    <p:cond delay="0"/>
                                  </p:stCondLst>
                                  <p:childTnLst>
                                    <p:set>
                                      <p:cBhvr>
                                        <p:cTn id="10" dur="1" fill="hold">
                                          <p:stCondLst>
                                            <p:cond delay="0"/>
                                          </p:stCondLst>
                                        </p:cTn>
                                        <p:tgtEl>
                                          <p:spTgt spid="7170"/>
                                        </p:tgtEl>
                                        <p:attrNameLst>
                                          <p:attrName>style.visibility</p:attrName>
                                        </p:attrNameLst>
                                      </p:cBhvr>
                                      <p:to>
                                        <p:strVal val="visible"/>
                                      </p:to>
                                    </p:set>
                                    <p:animEffect transition="in" filter="wipe(down)">
                                      <p:cBhvr>
                                        <p:cTn id="11" dur="580">
                                          <p:stCondLst>
                                            <p:cond delay="0"/>
                                          </p:stCondLst>
                                        </p:cTn>
                                        <p:tgtEl>
                                          <p:spTgt spid="7170"/>
                                        </p:tgtEl>
                                      </p:cBhvr>
                                    </p:animEffect>
                                    <p:anim calcmode="lin" valueType="num">
                                      <p:cBhvr>
                                        <p:cTn id="12" dur="1822" tmFilter="0,0; 0.14,0.36; 0.43,0.73; 0.71,0.91; 1.0,1.0">
                                          <p:stCondLst>
                                            <p:cond delay="0"/>
                                          </p:stCondLst>
                                        </p:cTn>
                                        <p:tgtEl>
                                          <p:spTgt spid="7170"/>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7170"/>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7170"/>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7170"/>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7170"/>
                                        </p:tgtEl>
                                        <p:attrNameLst>
                                          <p:attrName>ppt_y</p:attrName>
                                        </p:attrNameLst>
                                      </p:cBhvr>
                                      <p:tavLst>
                                        <p:tav tm="0" fmla="#ppt_y-sin(pi*$)/81">
                                          <p:val>
                                            <p:fltVal val="0"/>
                                          </p:val>
                                        </p:tav>
                                        <p:tav tm="100000">
                                          <p:val>
                                            <p:fltVal val="1"/>
                                          </p:val>
                                        </p:tav>
                                      </p:tavLst>
                                    </p:anim>
                                    <p:animScale>
                                      <p:cBhvr>
                                        <p:cTn id="17" dur="26">
                                          <p:stCondLst>
                                            <p:cond delay="650"/>
                                          </p:stCondLst>
                                        </p:cTn>
                                        <p:tgtEl>
                                          <p:spTgt spid="7170"/>
                                        </p:tgtEl>
                                      </p:cBhvr>
                                      <p:to x="100000" y="60000"/>
                                    </p:animScale>
                                    <p:animScale>
                                      <p:cBhvr>
                                        <p:cTn id="18" dur="166" decel="50000">
                                          <p:stCondLst>
                                            <p:cond delay="676"/>
                                          </p:stCondLst>
                                        </p:cTn>
                                        <p:tgtEl>
                                          <p:spTgt spid="7170"/>
                                        </p:tgtEl>
                                      </p:cBhvr>
                                      <p:to x="100000" y="100000"/>
                                    </p:animScale>
                                    <p:animScale>
                                      <p:cBhvr>
                                        <p:cTn id="19" dur="26">
                                          <p:stCondLst>
                                            <p:cond delay="1312"/>
                                          </p:stCondLst>
                                        </p:cTn>
                                        <p:tgtEl>
                                          <p:spTgt spid="7170"/>
                                        </p:tgtEl>
                                      </p:cBhvr>
                                      <p:to x="100000" y="80000"/>
                                    </p:animScale>
                                    <p:animScale>
                                      <p:cBhvr>
                                        <p:cTn id="20" dur="166" decel="50000">
                                          <p:stCondLst>
                                            <p:cond delay="1338"/>
                                          </p:stCondLst>
                                        </p:cTn>
                                        <p:tgtEl>
                                          <p:spTgt spid="7170"/>
                                        </p:tgtEl>
                                      </p:cBhvr>
                                      <p:to x="100000" y="100000"/>
                                    </p:animScale>
                                    <p:animScale>
                                      <p:cBhvr>
                                        <p:cTn id="21" dur="26">
                                          <p:stCondLst>
                                            <p:cond delay="1642"/>
                                          </p:stCondLst>
                                        </p:cTn>
                                        <p:tgtEl>
                                          <p:spTgt spid="7170"/>
                                        </p:tgtEl>
                                      </p:cBhvr>
                                      <p:to x="100000" y="90000"/>
                                    </p:animScale>
                                    <p:animScale>
                                      <p:cBhvr>
                                        <p:cTn id="22" dur="166" decel="50000">
                                          <p:stCondLst>
                                            <p:cond delay="1668"/>
                                          </p:stCondLst>
                                        </p:cTn>
                                        <p:tgtEl>
                                          <p:spTgt spid="7170"/>
                                        </p:tgtEl>
                                      </p:cBhvr>
                                      <p:to x="100000" y="100000"/>
                                    </p:animScale>
                                    <p:animScale>
                                      <p:cBhvr>
                                        <p:cTn id="23" dur="26">
                                          <p:stCondLst>
                                            <p:cond delay="1808"/>
                                          </p:stCondLst>
                                        </p:cTn>
                                        <p:tgtEl>
                                          <p:spTgt spid="7170"/>
                                        </p:tgtEl>
                                      </p:cBhvr>
                                      <p:to x="100000" y="95000"/>
                                    </p:animScale>
                                    <p:animScale>
                                      <p:cBhvr>
                                        <p:cTn id="24" dur="166" decel="50000">
                                          <p:stCondLst>
                                            <p:cond delay="1834"/>
                                          </p:stCondLst>
                                        </p:cTn>
                                        <p:tgtEl>
                                          <p:spTgt spid="7170"/>
                                        </p:tgtEl>
                                      </p:cBhvr>
                                      <p:to x="100000" y="100000"/>
                                    </p:animScale>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animEffect transition="in" filter="randombar(horizontal)">
                                      <p:cBhvr>
                                        <p:cTn id="29" dur="500"/>
                                        <p:tgtEl>
                                          <p:spTgt spid="3">
                                            <p:txEl>
                                              <p:pRg st="0" end="0"/>
                                            </p:txEl>
                                          </p:spTgt>
                                        </p:tgtEl>
                                      </p:cBhvr>
                                    </p:animEffect>
                                  </p:childTnLst>
                                </p:cTn>
                              </p:par>
                            </p:childTnLst>
                          </p:cTn>
                        </p:par>
                        <p:par>
                          <p:cTn id="30" fill="hold">
                            <p:stCondLst>
                              <p:cond delay="500"/>
                            </p:stCondLst>
                            <p:childTnLst>
                              <p:par>
                                <p:cTn id="31" presetID="14" presetClass="entr" presetSubtype="10" fill="hold" grpId="0" nodeType="after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randombar(horizontal)">
                                      <p:cBhvr>
                                        <p:cTn id="33" dur="500"/>
                                        <p:tgtEl>
                                          <p:spTgt spid="3">
                                            <p:txEl>
                                              <p:pRg st="1" end="1"/>
                                            </p:txEl>
                                          </p:spTgt>
                                        </p:tgtEl>
                                      </p:cBhvr>
                                    </p:animEffect>
                                  </p:childTnLst>
                                </p:cTn>
                              </p:par>
                            </p:childTnLst>
                          </p:cTn>
                        </p:par>
                        <p:par>
                          <p:cTn id="34" fill="hold">
                            <p:stCondLst>
                              <p:cond delay="1000"/>
                            </p:stCondLst>
                            <p:childTnLst>
                              <p:par>
                                <p:cTn id="35" presetID="14" presetClass="entr" presetSubtype="10" fill="hold" grpId="0" nodeType="after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37" dur="500"/>
                                        <p:tgtEl>
                                          <p:spTgt spid="3">
                                            <p:txEl>
                                              <p:pRg st="2" end="2"/>
                                            </p:txEl>
                                          </p:spTgt>
                                        </p:tgtEl>
                                      </p:cBhvr>
                                    </p:animEffect>
                                  </p:childTnLst>
                                </p:cTn>
                              </p:par>
                            </p:childTnLst>
                          </p:cTn>
                        </p:par>
                        <p:par>
                          <p:cTn id="38" fill="hold">
                            <p:stCondLst>
                              <p:cond delay="1500"/>
                            </p:stCondLst>
                            <p:childTnLst>
                              <p:par>
                                <p:cTn id="39" presetID="14" presetClass="entr" presetSubtype="10" fill="hold" grpId="0" nodeType="after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Effect transition="in" filter="randombar(horizontal)">
                                      <p:cBhvr>
                                        <p:cTn id="41" dur="500"/>
                                        <p:tgtEl>
                                          <p:spTgt spid="3">
                                            <p:txEl>
                                              <p:pRg st="3" end="3"/>
                                            </p:txEl>
                                          </p:spTgt>
                                        </p:tgtEl>
                                      </p:cBhvr>
                                    </p:animEffect>
                                  </p:childTnLst>
                                </p:cTn>
                              </p:par>
                            </p:childTnLst>
                          </p:cTn>
                        </p:par>
                        <p:par>
                          <p:cTn id="42" fill="hold">
                            <p:stCondLst>
                              <p:cond delay="2000"/>
                            </p:stCondLst>
                            <p:childTnLst>
                              <p:par>
                                <p:cTn id="43" presetID="14" presetClass="entr" presetSubtype="10" fill="hold" grpId="0" nodeType="after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randombar(horizontal)">
                                      <p:cBhvr>
                                        <p:cTn id="45" dur="500"/>
                                        <p:tgtEl>
                                          <p:spTgt spid="3">
                                            <p:txEl>
                                              <p:pRg st="4" end="4"/>
                                            </p:txEl>
                                          </p:spTgt>
                                        </p:tgtEl>
                                      </p:cBhvr>
                                    </p:animEffect>
                                  </p:childTnLst>
                                </p:cTn>
                              </p:par>
                            </p:childTnLst>
                          </p:cTn>
                        </p:par>
                        <p:par>
                          <p:cTn id="46" fill="hold">
                            <p:stCondLst>
                              <p:cond delay="2500"/>
                            </p:stCondLst>
                            <p:childTnLst>
                              <p:par>
                                <p:cTn id="47" presetID="14" presetClass="entr" presetSubtype="10" fill="hold" grpId="0" nodeType="after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randombar(horizontal)">
                                      <p:cBhvr>
                                        <p:cTn id="49" dur="500"/>
                                        <p:tgtEl>
                                          <p:spTgt spid="3">
                                            <p:txEl>
                                              <p:pRg st="5" end="5"/>
                                            </p:txEl>
                                          </p:spTgt>
                                        </p:tgtEl>
                                      </p:cBhvr>
                                    </p:animEffect>
                                  </p:childTnLst>
                                </p:cTn>
                              </p:par>
                            </p:childTnLst>
                          </p:cTn>
                        </p:par>
                        <p:par>
                          <p:cTn id="50" fill="hold">
                            <p:stCondLst>
                              <p:cond delay="3000"/>
                            </p:stCondLst>
                            <p:childTnLst>
                              <p:par>
                                <p:cTn id="51" presetID="14" presetClass="entr" presetSubtype="10" fill="hold" grpId="0" nodeType="after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Effect transition="in" filter="randombar(horizontal)">
                                      <p:cBhvr>
                                        <p:cTn id="53" dur="500"/>
                                        <p:tgtEl>
                                          <p:spTgt spid="3">
                                            <p:txEl>
                                              <p:pRg st="6" end="6"/>
                                            </p:txEl>
                                          </p:spTgt>
                                        </p:tgtEl>
                                      </p:cBhvr>
                                    </p:animEffect>
                                  </p:childTnLst>
                                </p:cTn>
                              </p:par>
                            </p:childTnLst>
                          </p:cTn>
                        </p:par>
                        <p:par>
                          <p:cTn id="54" fill="hold">
                            <p:stCondLst>
                              <p:cond delay="3500"/>
                            </p:stCondLst>
                            <p:childTnLst>
                              <p:par>
                                <p:cTn id="55" presetID="14" presetClass="entr" presetSubtype="10" fill="hold" grpId="0" nodeType="after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57" dur="500"/>
                                        <p:tgtEl>
                                          <p:spTgt spid="3">
                                            <p:txEl>
                                              <p:pRg st="7" end="7"/>
                                            </p:txEl>
                                          </p:spTgt>
                                        </p:tgtEl>
                                      </p:cBhvr>
                                    </p:animEffect>
                                  </p:childTnLst>
                                </p:cTn>
                              </p:par>
                            </p:childTnLst>
                          </p:cTn>
                        </p:par>
                        <p:par>
                          <p:cTn id="58" fill="hold">
                            <p:stCondLst>
                              <p:cond delay="4000"/>
                            </p:stCondLst>
                            <p:childTnLst>
                              <p:par>
                                <p:cTn id="59" presetID="14" presetClass="entr" presetSubtype="10" fill="hold" grpId="0" nodeType="after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Effect transition="in" filter="randombar(horizontal)">
                                      <p:cBhvr>
                                        <p:cTn id="6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r"/>
            <a:r>
              <a:rPr lang="he-IL" dirty="0" smtClean="0"/>
              <a:t/>
            </a:r>
            <a:br>
              <a:rPr lang="he-IL" dirty="0" smtClean="0"/>
            </a:br>
            <a:r>
              <a:rPr lang="he-IL" dirty="0"/>
              <a:t/>
            </a:r>
            <a:br>
              <a:rPr lang="he-IL" dirty="0"/>
            </a:br>
            <a:r>
              <a:rPr lang="he-IL" dirty="0" smtClean="0"/>
              <a:t/>
            </a:r>
            <a:br>
              <a:rPr lang="he-IL" dirty="0" smtClean="0"/>
            </a:br>
            <a:r>
              <a:rPr lang="he-IL" dirty="0"/>
              <a:t/>
            </a:r>
            <a:br>
              <a:rPr lang="he-IL" dirty="0"/>
            </a:br>
            <a:r>
              <a:rPr lang="he-IL" sz="3600" dirty="0" smtClean="0"/>
              <a:t>עבדתי בעבודה ציבורית וכולם ידעו שזה בהתנדבות, אך נטלתי על כך שכר. מה לעשות?</a:t>
            </a:r>
            <a:endParaRPr lang="he-IL" sz="3600" dirty="0"/>
          </a:p>
        </p:txBody>
      </p:sp>
      <p:sp>
        <p:nvSpPr>
          <p:cNvPr id="3" name="מציין מיקום תוכן 2"/>
          <p:cNvSpPr>
            <a:spLocks noGrp="1"/>
          </p:cNvSpPr>
          <p:nvPr>
            <p:ph idx="1"/>
          </p:nvPr>
        </p:nvSpPr>
        <p:spPr>
          <a:xfrm>
            <a:off x="395536" y="1916832"/>
            <a:ext cx="8229600" cy="4389120"/>
          </a:xfrm>
        </p:spPr>
        <p:txBody>
          <a:bodyPr/>
          <a:lstStyle/>
          <a:p>
            <a:pPr marL="0" indent="0">
              <a:buNone/>
            </a:pPr>
            <a:r>
              <a:rPr lang="he-IL" sz="3200" dirty="0" smtClean="0"/>
              <a:t>תשובה:</a:t>
            </a:r>
          </a:p>
          <a:p>
            <a:pPr marL="0" lvl="0" indent="0">
              <a:spcBef>
                <a:spcPts val="0"/>
              </a:spcBef>
              <a:buClr>
                <a:srgbClr val="0BD0D9"/>
              </a:buClr>
              <a:buNone/>
              <a:defRPr/>
            </a:pPr>
            <a:r>
              <a:rPr lang="he-IL" sz="3200" b="1" dirty="0">
                <a:solidFill>
                  <a:prstClr val="black"/>
                </a:solidFill>
              </a:rPr>
              <a:t>פשוט</a:t>
            </a:r>
            <a:r>
              <a:rPr lang="he-IL" sz="3200" dirty="0">
                <a:solidFill>
                  <a:prstClr val="black"/>
                </a:solidFill>
              </a:rPr>
              <a:t> לעניות דעתי </a:t>
            </a:r>
            <a:r>
              <a:rPr lang="he-IL" sz="3200" b="1" dirty="0">
                <a:solidFill>
                  <a:prstClr val="black"/>
                </a:solidFill>
              </a:rPr>
              <a:t>שאתה צריך להחזיר, </a:t>
            </a:r>
          </a:p>
          <a:p>
            <a:pPr marL="0" lvl="0" indent="0">
              <a:spcBef>
                <a:spcPts val="0"/>
              </a:spcBef>
              <a:buClr>
                <a:srgbClr val="0BD0D9"/>
              </a:buClr>
              <a:buNone/>
              <a:defRPr/>
            </a:pPr>
            <a:r>
              <a:rPr lang="he-IL" sz="3200" dirty="0">
                <a:solidFill>
                  <a:prstClr val="black"/>
                </a:solidFill>
              </a:rPr>
              <a:t>כי מָאן שָׁם לך כי בעצמך לא היית רשאי לפסוק לך שכירות, </a:t>
            </a:r>
          </a:p>
          <a:p>
            <a:pPr marL="0" lvl="0" indent="0">
              <a:spcBef>
                <a:spcPts val="0"/>
              </a:spcBef>
              <a:buClr>
                <a:srgbClr val="0BD0D9"/>
              </a:buClr>
              <a:buNone/>
              <a:defRPr/>
            </a:pPr>
            <a:r>
              <a:rPr lang="he-IL" sz="3200" dirty="0">
                <a:solidFill>
                  <a:prstClr val="black"/>
                </a:solidFill>
              </a:rPr>
              <a:t>כי אולי היה נמצא אחֵר שהיה עושה בחנם. </a:t>
            </a:r>
          </a:p>
          <a:p>
            <a:pPr marL="0" lvl="0" indent="0">
              <a:spcBef>
                <a:spcPts val="0"/>
              </a:spcBef>
              <a:buClr>
                <a:srgbClr val="0BD0D9"/>
              </a:buClr>
              <a:buNone/>
              <a:defRPr/>
            </a:pPr>
            <a:r>
              <a:rPr lang="he-IL" sz="3200" dirty="0">
                <a:solidFill>
                  <a:prstClr val="black"/>
                </a:solidFill>
              </a:rPr>
              <a:t>אך אם יסכימו כל העוסקים </a:t>
            </a:r>
          </a:p>
          <a:p>
            <a:pPr marL="0" lvl="0" indent="0">
              <a:spcBef>
                <a:spcPts val="0"/>
              </a:spcBef>
              <a:buClr>
                <a:srgbClr val="0BD0D9"/>
              </a:buClr>
              <a:buNone/>
              <a:defRPr/>
            </a:pPr>
            <a:r>
              <a:rPr lang="he-IL" sz="3200" dirty="0" err="1">
                <a:solidFill>
                  <a:prstClr val="black"/>
                </a:solidFill>
              </a:rPr>
              <a:t>ליתן</a:t>
            </a:r>
            <a:r>
              <a:rPr lang="he-IL" sz="3200" dirty="0">
                <a:solidFill>
                  <a:prstClr val="black"/>
                </a:solidFill>
              </a:rPr>
              <a:t> לך עתה מתנה עבור עבודתך אפשר רשאים. </a:t>
            </a:r>
            <a:endParaRPr lang="en-US" sz="3200" dirty="0">
              <a:solidFill>
                <a:prstClr val="black"/>
              </a:solidFill>
            </a:endParaRPr>
          </a:p>
          <a:p>
            <a:pPr marL="0" indent="0">
              <a:buNone/>
            </a:pPr>
            <a:endParaRPr lang="he-IL" dirty="0" smtClean="0"/>
          </a:p>
          <a:p>
            <a:pPr marL="0" indent="0">
              <a:buNone/>
            </a:pPr>
            <a:endParaRPr lang="he-IL" dirty="0"/>
          </a:p>
        </p:txBody>
      </p:sp>
    </p:spTree>
    <p:extLst>
      <p:ext uri="{BB962C8B-B14F-4D97-AF65-F5344CB8AC3E}">
        <p14:creationId xmlns:p14="http://schemas.microsoft.com/office/powerpoint/2010/main" val="2109891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par>
                          <p:cTn id="13" fill="hold">
                            <p:stCondLst>
                              <p:cond delay="500"/>
                            </p:stCondLst>
                            <p:childTnLst>
                              <p:par>
                                <p:cTn id="14" presetID="14" presetClass="entr" presetSubtype="10"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6" dur="500"/>
                                        <p:tgtEl>
                                          <p:spTgt spid="3">
                                            <p:txEl>
                                              <p:pRg st="1" end="1"/>
                                            </p:txEl>
                                          </p:spTgt>
                                        </p:tgtEl>
                                      </p:cBhvr>
                                    </p:animEffect>
                                  </p:childTnLst>
                                </p:cTn>
                              </p:par>
                            </p:childTnLst>
                          </p:cTn>
                        </p:par>
                        <p:par>
                          <p:cTn id="17" fill="hold">
                            <p:stCondLst>
                              <p:cond delay="1000"/>
                            </p:stCondLst>
                            <p:childTnLst>
                              <p:par>
                                <p:cTn id="18" presetID="14" presetClass="entr" presetSubtype="10"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0" dur="500"/>
                                        <p:tgtEl>
                                          <p:spTgt spid="3">
                                            <p:txEl>
                                              <p:pRg st="2" end="2"/>
                                            </p:txEl>
                                          </p:spTgt>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3" dur="500"/>
                                        <p:tgtEl>
                                          <p:spTgt spid="3">
                                            <p:txEl>
                                              <p:pRg st="3" end="3"/>
                                            </p:txEl>
                                          </p:spTgt>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6" dur="500"/>
                                        <p:tgtEl>
                                          <p:spTgt spid="3">
                                            <p:txEl>
                                              <p:pRg st="4" end="4"/>
                                            </p:txEl>
                                          </p:spTgt>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573274"/>
            <a:ext cx="864096" cy="12961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כותרת 1"/>
          <p:cNvSpPr>
            <a:spLocks noGrp="1"/>
          </p:cNvSpPr>
          <p:nvPr>
            <p:ph type="title"/>
          </p:nvPr>
        </p:nvSpPr>
        <p:spPr/>
        <p:txBody>
          <a:bodyPr>
            <a:noAutofit/>
          </a:bodyPr>
          <a:lstStyle/>
          <a:p>
            <a:pPr algn="r"/>
            <a:r>
              <a:rPr lang="he-IL" sz="4000" b="1" dirty="0">
                <a:solidFill>
                  <a:srgbClr val="3366FF"/>
                </a:solidFill>
                <a:latin typeface="Narkisim"/>
                <a:ea typeface="Times New Roman"/>
                <a:cs typeface="David"/>
              </a:rPr>
              <a:t>הרב עובדיה יוסף, שו"ת יחווה דעת </a:t>
            </a:r>
            <a:r>
              <a:rPr lang="he-IL" sz="4000" b="1" dirty="0" smtClean="0">
                <a:solidFill>
                  <a:srgbClr val="3366FF"/>
                </a:solidFill>
                <a:latin typeface="Narkisim"/>
                <a:ea typeface="Times New Roman"/>
                <a:cs typeface="David"/>
              </a:rPr>
              <a:t>  </a:t>
            </a:r>
            <a:endParaRPr lang="he-IL" sz="4000" dirty="0"/>
          </a:p>
        </p:txBody>
      </p:sp>
      <p:sp>
        <p:nvSpPr>
          <p:cNvPr id="3" name="מציין מיקום תוכן 2"/>
          <p:cNvSpPr>
            <a:spLocks noGrp="1"/>
          </p:cNvSpPr>
          <p:nvPr>
            <p:ph idx="1"/>
          </p:nvPr>
        </p:nvSpPr>
        <p:spPr/>
        <p:txBody>
          <a:bodyPr/>
          <a:lstStyle/>
          <a:p>
            <a:pPr marL="0" indent="0" algn="just">
              <a:buNone/>
            </a:pPr>
            <a:r>
              <a:rPr lang="he-IL" sz="2800" dirty="0">
                <a:solidFill>
                  <a:srgbClr val="000000"/>
                </a:solidFill>
                <a:latin typeface="Narkisim"/>
                <a:ea typeface="Times New Roman"/>
              </a:rPr>
              <a:t>שאלה: מי שחטא </a:t>
            </a:r>
            <a:r>
              <a:rPr lang="he-IL" sz="2800" dirty="0" smtClean="0">
                <a:solidFill>
                  <a:srgbClr val="000000"/>
                </a:solidFill>
                <a:latin typeface="Narkisim"/>
                <a:ea typeface="Times New Roman"/>
              </a:rPr>
              <a:t>לחברו </a:t>
            </a:r>
            <a:r>
              <a:rPr lang="he-IL" sz="2800" dirty="0">
                <a:solidFill>
                  <a:srgbClr val="000000"/>
                </a:solidFill>
                <a:latin typeface="Narkisim"/>
                <a:ea typeface="Times New Roman"/>
              </a:rPr>
              <a:t>והעליבו </a:t>
            </a:r>
            <a:r>
              <a:rPr lang="he-IL" sz="2800" dirty="0" smtClean="0">
                <a:solidFill>
                  <a:srgbClr val="000000"/>
                </a:solidFill>
                <a:latin typeface="Narkisim"/>
                <a:ea typeface="Times New Roman"/>
              </a:rPr>
              <a:t>בדברים </a:t>
            </a:r>
            <a:r>
              <a:rPr lang="he-IL" sz="2800" dirty="0">
                <a:solidFill>
                  <a:srgbClr val="000000"/>
                </a:solidFill>
                <a:latin typeface="Narkisim"/>
                <a:ea typeface="Times New Roman"/>
              </a:rPr>
              <a:t>ורוצה להתפייס עמו לקראת יום הכפורים, אך הוא מתבייש ללכת אליו בעצמו לבקש את סליחתו, האם יכול לשלוח לו דברי פיוס בכתב, או על ידי שליח, או חייב ללכת אליו בעצמו ולבקש ממנו מחילה</a:t>
            </a:r>
            <a:r>
              <a:rPr lang="he-IL" sz="2800" dirty="0" smtClean="0">
                <a:solidFill>
                  <a:srgbClr val="000000"/>
                </a:solidFill>
                <a:latin typeface="Narkisim"/>
                <a:ea typeface="Times New Roman"/>
              </a:rPr>
              <a:t>?</a:t>
            </a:r>
          </a:p>
          <a:p>
            <a:pPr marL="0" indent="0" algn="just">
              <a:buNone/>
            </a:pPr>
            <a:r>
              <a:rPr lang="he-IL" sz="2800" dirty="0" smtClean="0">
                <a:solidFill>
                  <a:srgbClr val="000000"/>
                </a:solidFill>
                <a:latin typeface="Narkisim"/>
                <a:ea typeface="Times New Roman"/>
              </a:rPr>
              <a:t>תשובה: </a:t>
            </a:r>
          </a:p>
          <a:p>
            <a:pPr marL="0" indent="0" algn="just">
              <a:buNone/>
            </a:pPr>
            <a:r>
              <a:rPr lang="he-IL" sz="2800" dirty="0" smtClean="0">
                <a:solidFill>
                  <a:srgbClr val="000000"/>
                </a:solidFill>
                <a:latin typeface="Narkisim"/>
                <a:ea typeface="Times New Roman"/>
              </a:rPr>
              <a:t>עליו ללכת ולפייסו בעצמו, אך אם הנעלב הוא טיפוס שקשה לו לסלוח והמעליב חושב שאם ישלח אליו את אחד מידידיו זה יעזור לו לסלוח, ישלח שליח ולאחר מכן יבוא בעצמו ויפייס אותו.</a:t>
            </a:r>
            <a:endParaRPr lang="en-US" sz="2800" dirty="0">
              <a:latin typeface="Times New Roman"/>
              <a:ea typeface="Times New Roman"/>
            </a:endParaRPr>
          </a:p>
          <a:p>
            <a:pPr marL="0" indent="0">
              <a:buNone/>
            </a:pPr>
            <a:endParaRPr lang="he-IL" dirty="0"/>
          </a:p>
        </p:txBody>
      </p:sp>
    </p:spTree>
    <p:extLst>
      <p:ext uri="{BB962C8B-B14F-4D97-AF65-F5344CB8AC3E}">
        <p14:creationId xmlns:p14="http://schemas.microsoft.com/office/powerpoint/2010/main" val="27150688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dirty="0" smtClean="0"/>
              <a:t> </a:t>
            </a:r>
            <a:endParaRPr lang="he-IL" dirty="0"/>
          </a:p>
        </p:txBody>
      </p:sp>
      <p:sp>
        <p:nvSpPr>
          <p:cNvPr id="3" name="מציין מיקום תוכן 2"/>
          <p:cNvSpPr>
            <a:spLocks noGrp="1"/>
          </p:cNvSpPr>
          <p:nvPr>
            <p:ph idx="1"/>
          </p:nvPr>
        </p:nvSpPr>
        <p:spPr>
          <a:xfrm>
            <a:off x="467544" y="497396"/>
            <a:ext cx="8229600" cy="5415880"/>
          </a:xfrm>
        </p:spPr>
        <p:txBody>
          <a:bodyPr/>
          <a:lstStyle/>
          <a:p>
            <a:pPr marL="0" indent="0">
              <a:buNone/>
            </a:pPr>
            <a:r>
              <a:rPr lang="he-IL" sz="2800" dirty="0">
                <a:solidFill>
                  <a:srgbClr val="000000"/>
                </a:solidFill>
                <a:latin typeface="Narkisim"/>
                <a:ea typeface="Times New Roman"/>
              </a:rPr>
              <a:t>שחיוב גדול מוטל על כל אדם לבקש מחילה בערב יום הכפורים מאביו ואמו, על כל מה שחטא להם ופגע בכבודם</a:t>
            </a:r>
            <a:r>
              <a:rPr lang="he-IL" sz="2800" dirty="0" smtClean="0">
                <a:solidFill>
                  <a:srgbClr val="000000"/>
                </a:solidFill>
                <a:latin typeface="Narkisim"/>
                <a:ea typeface="Times New Roman"/>
              </a:rPr>
              <a:t>,</a:t>
            </a:r>
            <a:r>
              <a:rPr lang="en-US" sz="2800" dirty="0" smtClean="0">
                <a:solidFill>
                  <a:srgbClr val="000000"/>
                </a:solidFill>
                <a:latin typeface="Narkisim"/>
                <a:ea typeface="Times New Roman"/>
              </a:rPr>
              <a:t/>
            </a:r>
            <a:br>
              <a:rPr lang="en-US" sz="2800" dirty="0" smtClean="0">
                <a:solidFill>
                  <a:srgbClr val="000000"/>
                </a:solidFill>
                <a:latin typeface="Narkisim"/>
                <a:ea typeface="Times New Roman"/>
              </a:rPr>
            </a:br>
            <a:r>
              <a:rPr lang="he-IL" sz="2800" dirty="0" smtClean="0">
                <a:solidFill>
                  <a:srgbClr val="000000"/>
                </a:solidFill>
                <a:latin typeface="Narkisim"/>
                <a:ea typeface="Times New Roman"/>
              </a:rPr>
              <a:t> </a:t>
            </a:r>
            <a:r>
              <a:rPr lang="he-IL" sz="2800" dirty="0">
                <a:solidFill>
                  <a:srgbClr val="000000"/>
                </a:solidFill>
                <a:latin typeface="Narkisim"/>
                <a:ea typeface="Times New Roman"/>
              </a:rPr>
              <a:t>ומי שאינו עושה כן נקרא חוטא, ומזלזל בכבוד אביו ואמו, שאם בין אדם </a:t>
            </a:r>
            <a:r>
              <a:rPr lang="he-IL" sz="2800" dirty="0" err="1">
                <a:solidFill>
                  <a:srgbClr val="000000"/>
                </a:solidFill>
                <a:latin typeface="Narkisim"/>
                <a:ea typeface="Times New Roman"/>
              </a:rPr>
              <a:t>לחבירו</a:t>
            </a:r>
            <a:r>
              <a:rPr lang="he-IL" sz="2800" dirty="0">
                <a:solidFill>
                  <a:srgbClr val="000000"/>
                </a:solidFill>
                <a:latin typeface="Narkisim"/>
                <a:ea typeface="Times New Roman"/>
              </a:rPr>
              <a:t> חייבו חז"ל לבקש מחילה קודם יום הכפורים, כל שכן מאביו </a:t>
            </a:r>
            <a:r>
              <a:rPr lang="he-IL" sz="2800" dirty="0" smtClean="0">
                <a:solidFill>
                  <a:srgbClr val="000000"/>
                </a:solidFill>
                <a:latin typeface="Narkisim"/>
                <a:ea typeface="Times New Roman"/>
              </a:rPr>
              <a:t>ואמו</a:t>
            </a:r>
            <a:r>
              <a:rPr lang="en-US" sz="2800" dirty="0" smtClean="0">
                <a:solidFill>
                  <a:srgbClr val="000000"/>
                </a:solidFill>
                <a:latin typeface="Narkisim"/>
                <a:ea typeface="Times New Roman"/>
              </a:rPr>
              <a:t/>
            </a:r>
            <a:br>
              <a:rPr lang="en-US" sz="2800" dirty="0" smtClean="0">
                <a:solidFill>
                  <a:srgbClr val="000000"/>
                </a:solidFill>
                <a:latin typeface="Narkisim"/>
                <a:ea typeface="Times New Roman"/>
              </a:rPr>
            </a:br>
            <a:r>
              <a:rPr lang="he-IL" sz="2800" dirty="0" smtClean="0">
                <a:solidFill>
                  <a:srgbClr val="000000"/>
                </a:solidFill>
                <a:latin typeface="Narkisim"/>
                <a:ea typeface="Times New Roman"/>
              </a:rPr>
              <a:t> </a:t>
            </a:r>
            <a:r>
              <a:rPr lang="he-IL" sz="2800" dirty="0">
                <a:solidFill>
                  <a:srgbClr val="000000"/>
                </a:solidFill>
                <a:latin typeface="Narkisim"/>
                <a:ea typeface="Times New Roman"/>
              </a:rPr>
              <a:t>שכמעט אין אדם ניצול מחטא זה בכל יום. </a:t>
            </a:r>
            <a:r>
              <a:rPr lang="en-US" sz="2800" dirty="0" smtClean="0">
                <a:solidFill>
                  <a:srgbClr val="000000"/>
                </a:solidFill>
                <a:latin typeface="Narkisim"/>
                <a:ea typeface="Times New Roman"/>
              </a:rPr>
              <a:t/>
            </a:r>
            <a:br>
              <a:rPr lang="en-US" sz="2800" dirty="0" smtClean="0">
                <a:solidFill>
                  <a:srgbClr val="000000"/>
                </a:solidFill>
                <a:latin typeface="Narkisim"/>
                <a:ea typeface="Times New Roman"/>
              </a:rPr>
            </a:br>
            <a:r>
              <a:rPr lang="he-IL" sz="2800" dirty="0" smtClean="0">
                <a:solidFill>
                  <a:srgbClr val="000000"/>
                </a:solidFill>
                <a:latin typeface="Narkisim"/>
                <a:ea typeface="Times New Roman"/>
              </a:rPr>
              <a:t>ומכל </a:t>
            </a:r>
            <a:r>
              <a:rPr lang="he-IL" sz="2800" dirty="0">
                <a:solidFill>
                  <a:srgbClr val="000000"/>
                </a:solidFill>
                <a:latin typeface="Narkisim"/>
                <a:ea typeface="Times New Roman"/>
              </a:rPr>
              <a:t>מקום אם הבן שוטה ולא ביקש מהם מחילה, או שהיה אנוס, ימחלו לו שלא בפניו, שיאמרו בפיהם בפירוש: הרי אנו מוחלים לבננו פלוני על כל מה שחטא לנו במשך כל ימות השנה ולא </a:t>
            </a:r>
            <a:r>
              <a:rPr lang="he-IL" sz="2800" dirty="0" smtClean="0">
                <a:solidFill>
                  <a:srgbClr val="000000"/>
                </a:solidFill>
                <a:latin typeface="Narkisim"/>
                <a:ea typeface="Times New Roman"/>
              </a:rPr>
              <a:t>ייענש </a:t>
            </a:r>
            <a:r>
              <a:rPr lang="he-IL" sz="2800" dirty="0">
                <a:solidFill>
                  <a:srgbClr val="000000"/>
                </a:solidFill>
                <a:latin typeface="Narkisim"/>
                <a:ea typeface="Times New Roman"/>
              </a:rPr>
              <a:t>חס ושלום בסיבתנו</a:t>
            </a:r>
            <a:r>
              <a:rPr lang="he-IL" sz="2800" dirty="0" smtClean="0">
                <a:solidFill>
                  <a:srgbClr val="000000"/>
                </a:solidFill>
                <a:latin typeface="Narkisim"/>
                <a:ea typeface="Times New Roman"/>
              </a:rPr>
              <a:t>.  </a:t>
            </a:r>
            <a:endParaRPr lang="he-IL" dirty="0"/>
          </a:p>
        </p:txBody>
      </p:sp>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4548484"/>
            <a:ext cx="2160240" cy="1728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18" name="Picture 2"/>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5000"/>
                    </a14:imgEffect>
                  </a14:imgLayer>
                </a14:imgProps>
              </a:ext>
              <a:ext uri="{28A0092B-C50C-407E-A947-70E740481C1C}">
                <a14:useLocalDpi xmlns:a14="http://schemas.microsoft.com/office/drawing/2010/main" val="0"/>
              </a:ext>
            </a:extLst>
          </a:blip>
          <a:srcRect/>
          <a:stretch>
            <a:fillRect/>
          </a:stretch>
        </p:blipFill>
        <p:spPr bwMode="auto">
          <a:xfrm>
            <a:off x="6084168" y="4941168"/>
            <a:ext cx="1872207" cy="1335508"/>
          </a:xfrm>
          <a:prstGeom prst="rect">
            <a:avLst/>
          </a:prstGeom>
          <a:noFill/>
          <a:ln>
            <a:noFill/>
          </a:ln>
          <a:effectLst>
            <a:glow rad="63500">
              <a:schemeClr val="accent2">
                <a:satMod val="175000"/>
                <a:alpha val="5000"/>
              </a:schemeClr>
            </a:glow>
            <a:outerShdw blurRad="50800" dist="50800" dir="5400000" algn="ctr" rotWithShape="0">
              <a:srgbClr val="000000"/>
            </a:outerShdw>
            <a:reflection stA="0" endPos="67000" dist="355600" dir="5400000" sy="-100000" algn="bl" rotWithShape="0"/>
            <a:softEdge rad="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232747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692696"/>
            <a:ext cx="8229600" cy="5631904"/>
          </a:xfrm>
        </p:spPr>
        <p:txBody>
          <a:bodyPr/>
          <a:lstStyle/>
          <a:p>
            <a:r>
              <a:rPr lang="he-IL" sz="2800" dirty="0">
                <a:solidFill>
                  <a:srgbClr val="000000"/>
                </a:solidFill>
                <a:latin typeface="Narkisim"/>
                <a:ea typeface="Times New Roman"/>
              </a:rPr>
              <a:t>וכן הבעל </a:t>
            </a:r>
            <a:r>
              <a:rPr lang="he-IL" sz="2800" dirty="0" err="1">
                <a:solidFill>
                  <a:srgbClr val="000000"/>
                </a:solidFill>
                <a:latin typeface="Narkisim"/>
                <a:ea typeface="Times New Roman"/>
              </a:rPr>
              <a:t>והאשה</a:t>
            </a:r>
            <a:r>
              <a:rPr lang="he-IL" sz="2800" dirty="0">
                <a:solidFill>
                  <a:srgbClr val="000000"/>
                </a:solidFill>
                <a:latin typeface="Narkisim"/>
                <a:ea typeface="Times New Roman"/>
              </a:rPr>
              <a:t> ימחלו זה לזה על כל אשר חטאו אחד כלפי השני במשך כל השנה ודברו בכעסם דברים אשר לא כן</a:t>
            </a:r>
            <a:r>
              <a:rPr lang="he-IL" sz="2800" dirty="0" smtClean="0">
                <a:solidFill>
                  <a:srgbClr val="000000"/>
                </a:solidFill>
                <a:latin typeface="Narkisim"/>
                <a:ea typeface="Times New Roman"/>
              </a:rPr>
              <a:t>.</a:t>
            </a:r>
          </a:p>
          <a:p>
            <a:pPr marL="0" indent="0">
              <a:buNone/>
            </a:pPr>
            <a:endParaRPr lang="he-IL" sz="2800" dirty="0" smtClean="0">
              <a:solidFill>
                <a:srgbClr val="000000"/>
              </a:solidFill>
              <a:latin typeface="Narkisim"/>
              <a:ea typeface="Times New Roman"/>
            </a:endParaRPr>
          </a:p>
          <a:p>
            <a:pPr marL="0" indent="0">
              <a:buNone/>
            </a:pPr>
            <a:endParaRPr lang="he-IL" sz="2800" dirty="0">
              <a:solidFill>
                <a:srgbClr val="000000"/>
              </a:solidFill>
              <a:latin typeface="Narkisim"/>
              <a:ea typeface="Times New Roman"/>
            </a:endParaRPr>
          </a:p>
          <a:p>
            <a:pPr marL="0" indent="0">
              <a:buNone/>
            </a:pPr>
            <a:endParaRPr lang="he-IL" sz="2800" dirty="0" smtClean="0">
              <a:solidFill>
                <a:srgbClr val="000000"/>
              </a:solidFill>
              <a:latin typeface="Narkisim"/>
              <a:ea typeface="Times New Roman"/>
            </a:endParaRPr>
          </a:p>
          <a:p>
            <a:pPr marL="0" indent="0">
              <a:buNone/>
            </a:pPr>
            <a:endParaRPr lang="he-IL" sz="2800" dirty="0">
              <a:solidFill>
                <a:srgbClr val="000000"/>
              </a:solidFill>
              <a:latin typeface="Narkisim"/>
              <a:ea typeface="Times New Roman"/>
            </a:endParaRPr>
          </a:p>
          <a:p>
            <a:r>
              <a:rPr lang="he-IL" sz="2800" dirty="0" smtClean="0">
                <a:solidFill>
                  <a:srgbClr val="000000"/>
                </a:solidFill>
                <a:latin typeface="Narkisim"/>
                <a:ea typeface="Times New Roman"/>
              </a:rPr>
              <a:t> </a:t>
            </a:r>
            <a:r>
              <a:rPr lang="he-IL" sz="2800" dirty="0">
                <a:solidFill>
                  <a:srgbClr val="000000"/>
                </a:solidFill>
                <a:latin typeface="Narkisim"/>
                <a:ea typeface="Times New Roman"/>
              </a:rPr>
              <a:t>כל תלמיד שיש לו רב בעירו יבקש ממנו מחילה קודם יום הכפורים</a:t>
            </a:r>
            <a:r>
              <a:rPr lang="he-IL" sz="2800" dirty="0" smtClean="0">
                <a:solidFill>
                  <a:srgbClr val="000000"/>
                </a:solidFill>
                <a:latin typeface="Narkisim"/>
                <a:ea typeface="Times New Roman"/>
              </a:rPr>
              <a:t>.</a:t>
            </a:r>
          </a:p>
          <a:p>
            <a:endParaRPr lang="he-IL" sz="2800" dirty="0">
              <a:solidFill>
                <a:srgbClr val="000000"/>
              </a:solidFill>
              <a:latin typeface="Narkisim"/>
            </a:endParaRPr>
          </a:p>
          <a:p>
            <a:pPr marL="0" indent="0">
              <a:buNone/>
            </a:pPr>
            <a:endParaRPr lang="he-IL"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1772815"/>
            <a:ext cx="2457053" cy="17396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4653136"/>
            <a:ext cx="2329408" cy="17266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690600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6299" y="764704"/>
            <a:ext cx="1152128" cy="14715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כותרת 1"/>
          <p:cNvSpPr>
            <a:spLocks noGrp="1"/>
          </p:cNvSpPr>
          <p:nvPr>
            <p:ph type="title"/>
          </p:nvPr>
        </p:nvSpPr>
        <p:spPr>
          <a:xfrm>
            <a:off x="611560" y="188640"/>
            <a:ext cx="8229600" cy="2146250"/>
          </a:xfrm>
        </p:spPr>
        <p:txBody>
          <a:bodyPr>
            <a:normAutofit/>
          </a:bodyPr>
          <a:lstStyle/>
          <a:p>
            <a:r>
              <a:rPr lang="he-IL" sz="4000" b="1" dirty="0" smtClean="0"/>
              <a:t> </a:t>
            </a:r>
            <a:r>
              <a:rPr lang="he-IL" sz="4000" b="1" dirty="0"/>
              <a:t>הרב משה בן מיימון, הרמב"ם, הלכות תשובה פרק א הלכה א </a:t>
            </a:r>
            <a:r>
              <a:rPr lang="en-US" dirty="0"/>
              <a:t/>
            </a:r>
            <a:br>
              <a:rPr lang="en-US" dirty="0"/>
            </a:br>
            <a:endParaRPr lang="he-IL" dirty="0"/>
          </a:p>
        </p:txBody>
      </p:sp>
      <p:sp>
        <p:nvSpPr>
          <p:cNvPr id="3" name="מציין מיקום תוכן 2"/>
          <p:cNvSpPr>
            <a:spLocks noGrp="1"/>
          </p:cNvSpPr>
          <p:nvPr>
            <p:ph idx="1"/>
          </p:nvPr>
        </p:nvSpPr>
        <p:spPr>
          <a:xfrm>
            <a:off x="673224" y="1988840"/>
            <a:ext cx="8229600" cy="4217102"/>
          </a:xfrm>
        </p:spPr>
        <p:txBody>
          <a:bodyPr>
            <a:normAutofit fontScale="92500" lnSpcReduction="10000"/>
          </a:bodyPr>
          <a:lstStyle/>
          <a:p>
            <a:pPr marL="0" indent="0">
              <a:lnSpc>
                <a:spcPct val="150000"/>
              </a:lnSpc>
              <a:buNone/>
            </a:pPr>
            <a:r>
              <a:rPr lang="he-IL" sz="2600" dirty="0" smtClean="0">
                <a:effectLst/>
                <a:latin typeface="Narkisim"/>
                <a:ea typeface="Times New Roman"/>
                <a:cs typeface="David"/>
              </a:rPr>
              <a:t>כל המצוות שבתורה, בין עשה בין לא תעשה, א</a:t>
            </a:r>
            <a:r>
              <a:rPr lang="he-IL" sz="2600" dirty="0" smtClean="0">
                <a:solidFill>
                  <a:srgbClr val="000000"/>
                </a:solidFill>
                <a:effectLst/>
                <a:latin typeface="Narkisim"/>
                <a:ea typeface="Times New Roman"/>
                <a:cs typeface="David"/>
              </a:rPr>
              <a:t>ם עבר אדם על אחת מהן, בין בזדון בין בשגגה, כשיעשה תשובה וישוב מחטאו חייב </a:t>
            </a:r>
            <a:r>
              <a:rPr lang="he-IL" sz="2600" b="1" dirty="0" smtClean="0">
                <a:solidFill>
                  <a:srgbClr val="FF0000"/>
                </a:solidFill>
                <a:effectLst/>
                <a:latin typeface="Narkisim"/>
                <a:ea typeface="Times New Roman"/>
                <a:cs typeface="David"/>
              </a:rPr>
              <a:t>להתוודות</a:t>
            </a:r>
            <a:r>
              <a:rPr lang="he-IL" sz="2600" dirty="0" smtClean="0">
                <a:solidFill>
                  <a:srgbClr val="000000"/>
                </a:solidFill>
                <a:effectLst/>
                <a:latin typeface="Narkisim"/>
                <a:ea typeface="Times New Roman"/>
                <a:cs typeface="David"/>
              </a:rPr>
              <a:t> לפני האל ברוך הוא</a:t>
            </a:r>
          </a:p>
          <a:p>
            <a:pPr marL="0" indent="0">
              <a:lnSpc>
                <a:spcPct val="150000"/>
              </a:lnSpc>
              <a:buNone/>
            </a:pPr>
            <a:r>
              <a:rPr lang="he-IL" sz="2600" u="sng" dirty="0" smtClean="0">
                <a:solidFill>
                  <a:srgbClr val="000000"/>
                </a:solidFill>
                <a:effectLst/>
                <a:latin typeface="Narkisim"/>
                <a:ea typeface="Times New Roman"/>
                <a:cs typeface="David"/>
              </a:rPr>
              <a:t>שנאמר</a:t>
            </a:r>
            <a:r>
              <a:rPr lang="he-IL" sz="2600" dirty="0" smtClean="0">
                <a:solidFill>
                  <a:srgbClr val="000000"/>
                </a:solidFill>
                <a:effectLst/>
                <a:latin typeface="Narkisim"/>
                <a:ea typeface="Times New Roman"/>
                <a:cs typeface="David"/>
              </a:rPr>
              <a:t>: "איש או </a:t>
            </a:r>
            <a:r>
              <a:rPr lang="he-IL" sz="2600" dirty="0" err="1" smtClean="0">
                <a:solidFill>
                  <a:srgbClr val="000000"/>
                </a:solidFill>
                <a:effectLst/>
                <a:latin typeface="Narkisim"/>
                <a:ea typeface="Times New Roman"/>
                <a:cs typeface="David"/>
              </a:rPr>
              <a:t>אשה</a:t>
            </a:r>
            <a:r>
              <a:rPr lang="he-IL" sz="2600" dirty="0" smtClean="0">
                <a:solidFill>
                  <a:srgbClr val="000000"/>
                </a:solidFill>
                <a:effectLst/>
                <a:latin typeface="Narkisim"/>
                <a:ea typeface="Times New Roman"/>
                <a:cs typeface="David"/>
              </a:rPr>
              <a:t> כי יעשו מכל חטאות האדם למעול מעל בה' ואשמה     הנפש ההיא. </a:t>
            </a:r>
            <a:r>
              <a:rPr lang="he-IL" sz="2600" b="1" dirty="0">
                <a:solidFill>
                  <a:srgbClr val="FF0000"/>
                </a:solidFill>
                <a:latin typeface="Narkisim"/>
                <a:ea typeface="Times New Roman"/>
                <a:cs typeface="David"/>
              </a:rPr>
              <a:t>והתוודו</a:t>
            </a:r>
            <a:r>
              <a:rPr lang="he-IL" sz="2600" dirty="0" smtClean="0">
                <a:solidFill>
                  <a:srgbClr val="000000"/>
                </a:solidFill>
                <a:effectLst/>
                <a:latin typeface="Narkisim"/>
                <a:ea typeface="Times New Roman"/>
                <a:cs typeface="David"/>
              </a:rPr>
              <a:t> את חטאתם אשר עשו" (במדבר ה, ו-ז) </a:t>
            </a:r>
          </a:p>
          <a:p>
            <a:pPr marL="0" indent="0">
              <a:lnSpc>
                <a:spcPct val="150000"/>
              </a:lnSpc>
              <a:buNone/>
            </a:pPr>
            <a:endParaRPr lang="he-IL" sz="2600" dirty="0" smtClean="0">
              <a:solidFill>
                <a:srgbClr val="000000"/>
              </a:solidFill>
              <a:effectLst/>
              <a:latin typeface="Narkisim"/>
              <a:ea typeface="Times New Roman"/>
              <a:cs typeface="David"/>
            </a:endParaRPr>
          </a:p>
          <a:p>
            <a:pPr marL="0" indent="0">
              <a:buNone/>
            </a:pPr>
            <a:endParaRPr lang="he-IL" dirty="0" smtClean="0">
              <a:solidFill>
                <a:srgbClr val="000000"/>
              </a:solidFill>
              <a:effectLst/>
              <a:latin typeface="Narkisim"/>
              <a:ea typeface="Times New Roman"/>
              <a:cs typeface="David"/>
            </a:endParaRPr>
          </a:p>
          <a:p>
            <a:pPr marL="0" indent="0">
              <a:buNone/>
            </a:pPr>
            <a:r>
              <a:rPr lang="he-IL" dirty="0" smtClean="0">
                <a:solidFill>
                  <a:srgbClr val="000000"/>
                </a:solidFill>
                <a:effectLst/>
                <a:latin typeface="Narkisim"/>
                <a:ea typeface="Times New Roman"/>
                <a:cs typeface="David"/>
              </a:rPr>
              <a:t>                     זה וידוי דברים              ווידוי זה מצות עשה. </a:t>
            </a:r>
            <a:endParaRPr lang="he-IL" dirty="0"/>
          </a:p>
        </p:txBody>
      </p:sp>
      <p:sp>
        <p:nvSpPr>
          <p:cNvPr id="4" name="חץ שמאלה 3"/>
          <p:cNvSpPr/>
          <p:nvPr/>
        </p:nvSpPr>
        <p:spPr>
          <a:xfrm>
            <a:off x="5011088" y="5766156"/>
            <a:ext cx="677675" cy="39914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 name="חץ למעלה-למטה 4"/>
          <p:cNvSpPr/>
          <p:nvPr/>
        </p:nvSpPr>
        <p:spPr>
          <a:xfrm>
            <a:off x="6488387" y="4725144"/>
            <a:ext cx="360040" cy="864096"/>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121372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2050"/>
                                        </p:tgtEl>
                                        <p:attrNameLst>
                                          <p:attrName>r</p:attrName>
                                        </p:attrNameLst>
                                      </p:cBhvr>
                                    </p:animRot>
                                    <p:animRot by="-240000">
                                      <p:cBhvr>
                                        <p:cTn id="7" dur="200" fill="hold">
                                          <p:stCondLst>
                                            <p:cond delay="200"/>
                                          </p:stCondLst>
                                        </p:cTn>
                                        <p:tgtEl>
                                          <p:spTgt spid="2050"/>
                                        </p:tgtEl>
                                        <p:attrNameLst>
                                          <p:attrName>r</p:attrName>
                                        </p:attrNameLst>
                                      </p:cBhvr>
                                    </p:animRot>
                                    <p:animRot by="240000">
                                      <p:cBhvr>
                                        <p:cTn id="8" dur="200" fill="hold">
                                          <p:stCondLst>
                                            <p:cond delay="400"/>
                                          </p:stCondLst>
                                        </p:cTn>
                                        <p:tgtEl>
                                          <p:spTgt spid="2050"/>
                                        </p:tgtEl>
                                        <p:attrNameLst>
                                          <p:attrName>r</p:attrName>
                                        </p:attrNameLst>
                                      </p:cBhvr>
                                    </p:animRot>
                                    <p:animRot by="-240000">
                                      <p:cBhvr>
                                        <p:cTn id="9" dur="200" fill="hold">
                                          <p:stCondLst>
                                            <p:cond delay="600"/>
                                          </p:stCondLst>
                                        </p:cTn>
                                        <p:tgtEl>
                                          <p:spTgt spid="2050"/>
                                        </p:tgtEl>
                                        <p:attrNameLst>
                                          <p:attrName>r</p:attrName>
                                        </p:attrNameLst>
                                      </p:cBhvr>
                                    </p:animRot>
                                    <p:animRot by="120000">
                                      <p:cBhvr>
                                        <p:cTn id="10" dur="200" fill="hold">
                                          <p:stCondLst>
                                            <p:cond delay="800"/>
                                          </p:stCondLst>
                                        </p:cTn>
                                        <p:tgtEl>
                                          <p:spTgt spid="2050"/>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2000"/>
                                        <p:tgtEl>
                                          <p:spTgt spid="2"/>
                                        </p:tgtEl>
                                      </p:cBhvr>
                                    </p:animEffect>
                                    <p:anim calcmode="lin" valueType="num">
                                      <p:cBhvr>
                                        <p:cTn id="16" dur="2000" fill="hold"/>
                                        <p:tgtEl>
                                          <p:spTgt spid="2"/>
                                        </p:tgtEl>
                                        <p:attrNameLst>
                                          <p:attrName>ppt_w</p:attrName>
                                        </p:attrNameLst>
                                      </p:cBhvr>
                                      <p:tavLst>
                                        <p:tav tm="0" fmla="#ppt_w*sin(2.5*pi*$)">
                                          <p:val>
                                            <p:fltVal val="0"/>
                                          </p:val>
                                        </p:tav>
                                        <p:tav tm="100000">
                                          <p:val>
                                            <p:fltVal val="1"/>
                                          </p:val>
                                        </p:tav>
                                      </p:tavLst>
                                    </p:anim>
                                    <p:anim calcmode="lin" valueType="num">
                                      <p:cBhvr>
                                        <p:cTn id="17" dur="2000" fill="hold"/>
                                        <p:tgtEl>
                                          <p:spTgt spid="2"/>
                                        </p:tgtEl>
                                        <p:attrNameLst>
                                          <p:attrName>ppt_h</p:attrName>
                                        </p:attrNameLst>
                                      </p:cBhvr>
                                      <p:tavLst>
                                        <p:tav tm="0">
                                          <p:val>
                                            <p:strVal val="#ppt_h"/>
                                          </p:val>
                                        </p:tav>
                                        <p:tav tm="100000">
                                          <p:val>
                                            <p:strVal val="#ppt_h"/>
                                          </p:val>
                                        </p:tav>
                                      </p:tavLst>
                                    </p:anim>
                                  </p:childTnLst>
                                </p:cTn>
                              </p:par>
                            </p:childTnLst>
                          </p:cTn>
                        </p:par>
                        <p:par>
                          <p:cTn id="18" fill="hold">
                            <p:stCondLst>
                              <p:cond delay="2000"/>
                            </p:stCondLst>
                            <p:childTnLst>
                              <p:par>
                                <p:cTn id="19" presetID="26" presetClass="entr" presetSubtype="0" fill="hold" grpId="0" nodeType="after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wipe(down)">
                                      <p:cBhvr>
                                        <p:cTn id="21" dur="580">
                                          <p:stCondLst>
                                            <p:cond delay="0"/>
                                          </p:stCondLst>
                                        </p:cTn>
                                        <p:tgtEl>
                                          <p:spTgt spid="3">
                                            <p:txEl>
                                              <p:pRg st="0" end="0"/>
                                            </p:txEl>
                                          </p:spTgt>
                                        </p:tgtEl>
                                      </p:cBhvr>
                                    </p:animEffect>
                                    <p:anim calcmode="lin" valueType="num">
                                      <p:cBhvr>
                                        <p:cTn id="22"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7" dur="26">
                                          <p:stCondLst>
                                            <p:cond delay="650"/>
                                          </p:stCondLst>
                                        </p:cTn>
                                        <p:tgtEl>
                                          <p:spTgt spid="3">
                                            <p:txEl>
                                              <p:pRg st="0" end="0"/>
                                            </p:txEl>
                                          </p:spTgt>
                                        </p:tgtEl>
                                      </p:cBhvr>
                                      <p:to x="100000" y="60000"/>
                                    </p:animScale>
                                    <p:animScale>
                                      <p:cBhvr>
                                        <p:cTn id="28" dur="166" decel="50000">
                                          <p:stCondLst>
                                            <p:cond delay="676"/>
                                          </p:stCondLst>
                                        </p:cTn>
                                        <p:tgtEl>
                                          <p:spTgt spid="3">
                                            <p:txEl>
                                              <p:pRg st="0" end="0"/>
                                            </p:txEl>
                                          </p:spTgt>
                                        </p:tgtEl>
                                      </p:cBhvr>
                                      <p:to x="100000" y="100000"/>
                                    </p:animScale>
                                    <p:animScale>
                                      <p:cBhvr>
                                        <p:cTn id="29" dur="26">
                                          <p:stCondLst>
                                            <p:cond delay="1312"/>
                                          </p:stCondLst>
                                        </p:cTn>
                                        <p:tgtEl>
                                          <p:spTgt spid="3">
                                            <p:txEl>
                                              <p:pRg st="0" end="0"/>
                                            </p:txEl>
                                          </p:spTgt>
                                        </p:tgtEl>
                                      </p:cBhvr>
                                      <p:to x="100000" y="80000"/>
                                    </p:animScale>
                                    <p:animScale>
                                      <p:cBhvr>
                                        <p:cTn id="30" dur="166" decel="50000">
                                          <p:stCondLst>
                                            <p:cond delay="1338"/>
                                          </p:stCondLst>
                                        </p:cTn>
                                        <p:tgtEl>
                                          <p:spTgt spid="3">
                                            <p:txEl>
                                              <p:pRg st="0" end="0"/>
                                            </p:txEl>
                                          </p:spTgt>
                                        </p:tgtEl>
                                      </p:cBhvr>
                                      <p:to x="100000" y="100000"/>
                                    </p:animScale>
                                    <p:animScale>
                                      <p:cBhvr>
                                        <p:cTn id="31" dur="26">
                                          <p:stCondLst>
                                            <p:cond delay="1642"/>
                                          </p:stCondLst>
                                        </p:cTn>
                                        <p:tgtEl>
                                          <p:spTgt spid="3">
                                            <p:txEl>
                                              <p:pRg st="0" end="0"/>
                                            </p:txEl>
                                          </p:spTgt>
                                        </p:tgtEl>
                                      </p:cBhvr>
                                      <p:to x="100000" y="90000"/>
                                    </p:animScale>
                                    <p:animScale>
                                      <p:cBhvr>
                                        <p:cTn id="32" dur="166" decel="50000">
                                          <p:stCondLst>
                                            <p:cond delay="1668"/>
                                          </p:stCondLst>
                                        </p:cTn>
                                        <p:tgtEl>
                                          <p:spTgt spid="3">
                                            <p:txEl>
                                              <p:pRg st="0" end="0"/>
                                            </p:txEl>
                                          </p:spTgt>
                                        </p:tgtEl>
                                      </p:cBhvr>
                                      <p:to x="100000" y="100000"/>
                                    </p:animScale>
                                    <p:animScale>
                                      <p:cBhvr>
                                        <p:cTn id="33" dur="26">
                                          <p:stCondLst>
                                            <p:cond delay="1808"/>
                                          </p:stCondLst>
                                        </p:cTn>
                                        <p:tgtEl>
                                          <p:spTgt spid="3">
                                            <p:txEl>
                                              <p:pRg st="0" end="0"/>
                                            </p:txEl>
                                          </p:spTgt>
                                        </p:tgtEl>
                                      </p:cBhvr>
                                      <p:to x="100000" y="95000"/>
                                    </p:animScale>
                                    <p:animScale>
                                      <p:cBhvr>
                                        <p:cTn id="34" dur="166" decel="50000">
                                          <p:stCondLst>
                                            <p:cond delay="1834"/>
                                          </p:stCondLst>
                                        </p:cTn>
                                        <p:tgtEl>
                                          <p:spTgt spid="3">
                                            <p:txEl>
                                              <p:pRg st="0" end="0"/>
                                            </p:txEl>
                                          </p:spTgt>
                                        </p:tgtEl>
                                      </p:cBhvr>
                                      <p:to x="100000" y="100000"/>
                                    </p:animScale>
                                  </p:childTnLst>
                                </p:cTn>
                              </p:par>
                            </p:childTnLst>
                          </p:cTn>
                        </p:par>
                        <p:par>
                          <p:cTn id="35" fill="hold">
                            <p:stCondLst>
                              <p:cond delay="4000"/>
                            </p:stCondLst>
                            <p:childTnLst>
                              <p:par>
                                <p:cTn id="36" presetID="26" presetClass="entr" presetSubtype="0" fill="hold" grpId="0" nodeType="afterEffect">
                                  <p:stCondLst>
                                    <p:cond delay="0"/>
                                  </p:stCondLst>
                                  <p:childTnLst>
                                    <p:set>
                                      <p:cBhvr>
                                        <p:cTn id="37" dur="1" fill="hold">
                                          <p:stCondLst>
                                            <p:cond delay="0"/>
                                          </p:stCondLst>
                                        </p:cTn>
                                        <p:tgtEl>
                                          <p:spTgt spid="3">
                                            <p:txEl>
                                              <p:pRg st="1" end="1"/>
                                            </p:txEl>
                                          </p:spTgt>
                                        </p:tgtEl>
                                        <p:attrNameLst>
                                          <p:attrName>style.visibility</p:attrName>
                                        </p:attrNameLst>
                                      </p:cBhvr>
                                      <p:to>
                                        <p:strVal val="visible"/>
                                      </p:to>
                                    </p:set>
                                    <p:animEffect transition="in" filter="wipe(down)">
                                      <p:cBhvr>
                                        <p:cTn id="38" dur="580">
                                          <p:stCondLst>
                                            <p:cond delay="0"/>
                                          </p:stCondLst>
                                        </p:cTn>
                                        <p:tgtEl>
                                          <p:spTgt spid="3">
                                            <p:txEl>
                                              <p:pRg st="1" end="1"/>
                                            </p:txEl>
                                          </p:spTgt>
                                        </p:tgtEl>
                                      </p:cBhvr>
                                    </p:animEffect>
                                    <p:anim calcmode="lin" valueType="num">
                                      <p:cBhvr>
                                        <p:cTn id="39"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0"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1"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2"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3"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4" dur="26">
                                          <p:stCondLst>
                                            <p:cond delay="650"/>
                                          </p:stCondLst>
                                        </p:cTn>
                                        <p:tgtEl>
                                          <p:spTgt spid="3">
                                            <p:txEl>
                                              <p:pRg st="1" end="1"/>
                                            </p:txEl>
                                          </p:spTgt>
                                        </p:tgtEl>
                                      </p:cBhvr>
                                      <p:to x="100000" y="60000"/>
                                    </p:animScale>
                                    <p:animScale>
                                      <p:cBhvr>
                                        <p:cTn id="45" dur="166" decel="50000">
                                          <p:stCondLst>
                                            <p:cond delay="676"/>
                                          </p:stCondLst>
                                        </p:cTn>
                                        <p:tgtEl>
                                          <p:spTgt spid="3">
                                            <p:txEl>
                                              <p:pRg st="1" end="1"/>
                                            </p:txEl>
                                          </p:spTgt>
                                        </p:tgtEl>
                                      </p:cBhvr>
                                      <p:to x="100000" y="100000"/>
                                    </p:animScale>
                                    <p:animScale>
                                      <p:cBhvr>
                                        <p:cTn id="46" dur="26">
                                          <p:stCondLst>
                                            <p:cond delay="1312"/>
                                          </p:stCondLst>
                                        </p:cTn>
                                        <p:tgtEl>
                                          <p:spTgt spid="3">
                                            <p:txEl>
                                              <p:pRg st="1" end="1"/>
                                            </p:txEl>
                                          </p:spTgt>
                                        </p:tgtEl>
                                      </p:cBhvr>
                                      <p:to x="100000" y="80000"/>
                                    </p:animScale>
                                    <p:animScale>
                                      <p:cBhvr>
                                        <p:cTn id="47" dur="166" decel="50000">
                                          <p:stCondLst>
                                            <p:cond delay="1338"/>
                                          </p:stCondLst>
                                        </p:cTn>
                                        <p:tgtEl>
                                          <p:spTgt spid="3">
                                            <p:txEl>
                                              <p:pRg st="1" end="1"/>
                                            </p:txEl>
                                          </p:spTgt>
                                        </p:tgtEl>
                                      </p:cBhvr>
                                      <p:to x="100000" y="100000"/>
                                    </p:animScale>
                                    <p:animScale>
                                      <p:cBhvr>
                                        <p:cTn id="48" dur="26">
                                          <p:stCondLst>
                                            <p:cond delay="1642"/>
                                          </p:stCondLst>
                                        </p:cTn>
                                        <p:tgtEl>
                                          <p:spTgt spid="3">
                                            <p:txEl>
                                              <p:pRg st="1" end="1"/>
                                            </p:txEl>
                                          </p:spTgt>
                                        </p:tgtEl>
                                      </p:cBhvr>
                                      <p:to x="100000" y="90000"/>
                                    </p:animScale>
                                    <p:animScale>
                                      <p:cBhvr>
                                        <p:cTn id="49" dur="166" decel="50000">
                                          <p:stCondLst>
                                            <p:cond delay="1668"/>
                                          </p:stCondLst>
                                        </p:cTn>
                                        <p:tgtEl>
                                          <p:spTgt spid="3">
                                            <p:txEl>
                                              <p:pRg st="1" end="1"/>
                                            </p:txEl>
                                          </p:spTgt>
                                        </p:tgtEl>
                                      </p:cBhvr>
                                      <p:to x="100000" y="100000"/>
                                    </p:animScale>
                                    <p:animScale>
                                      <p:cBhvr>
                                        <p:cTn id="50" dur="26">
                                          <p:stCondLst>
                                            <p:cond delay="1808"/>
                                          </p:stCondLst>
                                        </p:cTn>
                                        <p:tgtEl>
                                          <p:spTgt spid="3">
                                            <p:txEl>
                                              <p:pRg st="1" end="1"/>
                                            </p:txEl>
                                          </p:spTgt>
                                        </p:tgtEl>
                                      </p:cBhvr>
                                      <p:to x="100000" y="95000"/>
                                    </p:animScale>
                                    <p:animScale>
                                      <p:cBhvr>
                                        <p:cTn id="51" dur="166" decel="50000">
                                          <p:stCondLst>
                                            <p:cond delay="1834"/>
                                          </p:stCondLst>
                                        </p:cTn>
                                        <p:tgtEl>
                                          <p:spTgt spid="3">
                                            <p:txEl>
                                              <p:pRg st="1" end="1"/>
                                            </p:txEl>
                                          </p:spTgt>
                                        </p:tgtEl>
                                      </p:cBhvr>
                                      <p:to x="100000" y="100000"/>
                                    </p:animScale>
                                  </p:childTnLst>
                                </p:cTn>
                              </p:par>
                            </p:childTnLst>
                          </p:cTn>
                        </p:par>
                        <p:par>
                          <p:cTn id="52" fill="hold">
                            <p:stCondLst>
                              <p:cond delay="6000"/>
                            </p:stCondLst>
                            <p:childTnLst>
                              <p:par>
                                <p:cTn id="53" presetID="26" presetClass="entr" presetSubtype="0" fill="hold" grpId="0" nodeType="after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Effect transition="in" filter="wipe(down)">
                                      <p:cBhvr>
                                        <p:cTn id="55" dur="580">
                                          <p:stCondLst>
                                            <p:cond delay="0"/>
                                          </p:stCondLst>
                                        </p:cTn>
                                        <p:tgtEl>
                                          <p:spTgt spid="3">
                                            <p:txEl>
                                              <p:pRg st="4" end="4"/>
                                            </p:txEl>
                                          </p:spTgt>
                                        </p:tgtEl>
                                      </p:cBhvr>
                                    </p:animEffect>
                                    <p:anim calcmode="lin" valueType="num">
                                      <p:cBhvr>
                                        <p:cTn id="56"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xEl>
                                              <p:pRg st="4" end="4"/>
                                            </p:txEl>
                                          </p:spTgt>
                                        </p:tgtEl>
                                      </p:cBhvr>
                                      <p:to x="100000" y="60000"/>
                                    </p:animScale>
                                    <p:animScale>
                                      <p:cBhvr>
                                        <p:cTn id="62" dur="166" decel="50000">
                                          <p:stCondLst>
                                            <p:cond delay="676"/>
                                          </p:stCondLst>
                                        </p:cTn>
                                        <p:tgtEl>
                                          <p:spTgt spid="3">
                                            <p:txEl>
                                              <p:pRg st="4" end="4"/>
                                            </p:txEl>
                                          </p:spTgt>
                                        </p:tgtEl>
                                      </p:cBhvr>
                                      <p:to x="100000" y="100000"/>
                                    </p:animScale>
                                    <p:animScale>
                                      <p:cBhvr>
                                        <p:cTn id="63" dur="26">
                                          <p:stCondLst>
                                            <p:cond delay="1312"/>
                                          </p:stCondLst>
                                        </p:cTn>
                                        <p:tgtEl>
                                          <p:spTgt spid="3">
                                            <p:txEl>
                                              <p:pRg st="4" end="4"/>
                                            </p:txEl>
                                          </p:spTgt>
                                        </p:tgtEl>
                                      </p:cBhvr>
                                      <p:to x="100000" y="80000"/>
                                    </p:animScale>
                                    <p:animScale>
                                      <p:cBhvr>
                                        <p:cTn id="64" dur="166" decel="50000">
                                          <p:stCondLst>
                                            <p:cond delay="1338"/>
                                          </p:stCondLst>
                                        </p:cTn>
                                        <p:tgtEl>
                                          <p:spTgt spid="3">
                                            <p:txEl>
                                              <p:pRg st="4" end="4"/>
                                            </p:txEl>
                                          </p:spTgt>
                                        </p:tgtEl>
                                      </p:cBhvr>
                                      <p:to x="100000" y="100000"/>
                                    </p:animScale>
                                    <p:animScale>
                                      <p:cBhvr>
                                        <p:cTn id="65" dur="26">
                                          <p:stCondLst>
                                            <p:cond delay="1642"/>
                                          </p:stCondLst>
                                        </p:cTn>
                                        <p:tgtEl>
                                          <p:spTgt spid="3">
                                            <p:txEl>
                                              <p:pRg st="4" end="4"/>
                                            </p:txEl>
                                          </p:spTgt>
                                        </p:tgtEl>
                                      </p:cBhvr>
                                      <p:to x="100000" y="90000"/>
                                    </p:animScale>
                                    <p:animScale>
                                      <p:cBhvr>
                                        <p:cTn id="66" dur="166" decel="50000">
                                          <p:stCondLst>
                                            <p:cond delay="1668"/>
                                          </p:stCondLst>
                                        </p:cTn>
                                        <p:tgtEl>
                                          <p:spTgt spid="3">
                                            <p:txEl>
                                              <p:pRg st="4" end="4"/>
                                            </p:txEl>
                                          </p:spTgt>
                                        </p:tgtEl>
                                      </p:cBhvr>
                                      <p:to x="100000" y="100000"/>
                                    </p:animScale>
                                    <p:animScale>
                                      <p:cBhvr>
                                        <p:cTn id="67" dur="26">
                                          <p:stCondLst>
                                            <p:cond delay="1808"/>
                                          </p:stCondLst>
                                        </p:cTn>
                                        <p:tgtEl>
                                          <p:spTgt spid="3">
                                            <p:txEl>
                                              <p:pRg st="4" end="4"/>
                                            </p:txEl>
                                          </p:spTgt>
                                        </p:tgtEl>
                                      </p:cBhvr>
                                      <p:to x="100000" y="95000"/>
                                    </p:animScale>
                                    <p:animScale>
                                      <p:cBhvr>
                                        <p:cTn id="68" dur="166" decel="50000">
                                          <p:stCondLst>
                                            <p:cond delay="1834"/>
                                          </p:stCondLst>
                                        </p:cTn>
                                        <p:tgtEl>
                                          <p:spTgt spid="3">
                                            <p:txEl>
                                              <p:pRg st="4" end="4"/>
                                            </p:txEl>
                                          </p:spTgt>
                                        </p:tgtEl>
                                      </p:cBhvr>
                                      <p:to x="100000" y="100000"/>
                                    </p:animScale>
                                  </p:childTnLst>
                                </p:cTn>
                              </p:par>
                            </p:childTnLst>
                          </p:cTn>
                        </p:par>
                      </p:childTnLst>
                    </p:cTn>
                  </p:par>
                  <p:par>
                    <p:cTn id="69" fill="hold">
                      <p:stCondLst>
                        <p:cond delay="indefinite"/>
                      </p:stCondLst>
                      <p:childTnLst>
                        <p:par>
                          <p:cTn id="70" fill="hold">
                            <p:stCondLst>
                              <p:cond delay="0"/>
                            </p:stCondLst>
                            <p:childTnLst>
                              <p:par>
                                <p:cTn id="71" presetID="6" presetClass="entr" presetSubtype="16" fill="hold" nodeType="clickEffect">
                                  <p:stCondLst>
                                    <p:cond delay="0"/>
                                  </p:stCondLst>
                                  <p:childTnLst>
                                    <p:set>
                                      <p:cBhvr>
                                        <p:cTn id="72" dur="1" fill="hold">
                                          <p:stCondLst>
                                            <p:cond delay="0"/>
                                          </p:stCondLst>
                                        </p:cTn>
                                        <p:tgtEl>
                                          <p:spTgt spid="2050"/>
                                        </p:tgtEl>
                                        <p:attrNameLst>
                                          <p:attrName>style.visibility</p:attrName>
                                        </p:attrNameLst>
                                      </p:cBhvr>
                                      <p:to>
                                        <p:strVal val="visible"/>
                                      </p:to>
                                    </p:set>
                                    <p:animEffect transition="in" filter="circle(in)">
                                      <p:cBhvr>
                                        <p:cTn id="73"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כיצד מתוודה?</a:t>
            </a:r>
            <a:endParaRPr lang="he-IL" dirty="0"/>
          </a:p>
        </p:txBody>
      </p:sp>
      <p:sp>
        <p:nvSpPr>
          <p:cNvPr id="3" name="מציין מיקום תוכן 2"/>
          <p:cNvSpPr>
            <a:spLocks noGrp="1"/>
          </p:cNvSpPr>
          <p:nvPr>
            <p:ph idx="1"/>
          </p:nvPr>
        </p:nvSpPr>
        <p:spPr>
          <a:xfrm>
            <a:off x="251520" y="1268760"/>
            <a:ext cx="8784976" cy="4968552"/>
          </a:xfrm>
        </p:spPr>
        <p:txBody>
          <a:bodyPr>
            <a:normAutofit/>
          </a:bodyPr>
          <a:lstStyle/>
          <a:p>
            <a:pPr marL="0" indent="0">
              <a:lnSpc>
                <a:spcPct val="150000"/>
              </a:lnSpc>
              <a:buNone/>
            </a:pPr>
            <a:r>
              <a:rPr lang="he-IL" dirty="0" smtClean="0">
                <a:solidFill>
                  <a:srgbClr val="000000"/>
                </a:solidFill>
                <a:effectLst/>
                <a:latin typeface="Narkisim"/>
                <a:ea typeface="Times New Roman"/>
                <a:cs typeface="David"/>
              </a:rPr>
              <a:t>אומר: </a:t>
            </a:r>
          </a:p>
          <a:p>
            <a:pPr marL="0" indent="0">
              <a:lnSpc>
                <a:spcPct val="150000"/>
              </a:lnSpc>
              <a:buNone/>
            </a:pPr>
            <a:r>
              <a:rPr lang="he-IL" dirty="0" smtClean="0">
                <a:solidFill>
                  <a:srgbClr val="000000"/>
                </a:solidFill>
                <a:effectLst/>
                <a:latin typeface="Narkisim"/>
                <a:ea typeface="Times New Roman"/>
                <a:cs typeface="David"/>
              </a:rPr>
              <a:t>"אנא השם, חטאתי, </a:t>
            </a:r>
            <a:r>
              <a:rPr lang="he-IL" dirty="0" err="1" smtClean="0">
                <a:solidFill>
                  <a:srgbClr val="000000"/>
                </a:solidFill>
                <a:effectLst/>
                <a:latin typeface="Narkisim"/>
                <a:ea typeface="Times New Roman"/>
                <a:cs typeface="David"/>
              </a:rPr>
              <a:t>עויתי</a:t>
            </a:r>
            <a:r>
              <a:rPr lang="he-IL" dirty="0" smtClean="0">
                <a:solidFill>
                  <a:srgbClr val="000000"/>
                </a:solidFill>
                <a:effectLst/>
                <a:latin typeface="Narkisim"/>
                <a:ea typeface="Times New Roman"/>
                <a:cs typeface="David"/>
              </a:rPr>
              <a:t>, פשעתי לפניך ועשיתי כך וכך, </a:t>
            </a:r>
          </a:p>
          <a:p>
            <a:pPr marL="0" indent="0">
              <a:lnSpc>
                <a:spcPct val="150000"/>
              </a:lnSpc>
              <a:buNone/>
            </a:pPr>
            <a:r>
              <a:rPr lang="he-IL" dirty="0" smtClean="0">
                <a:solidFill>
                  <a:srgbClr val="000000"/>
                </a:solidFill>
                <a:effectLst/>
                <a:latin typeface="Narkisim"/>
                <a:ea typeface="Times New Roman"/>
                <a:cs typeface="David"/>
              </a:rPr>
              <a:t>והרי ניחמתי ובושתי במעשיי, </a:t>
            </a:r>
          </a:p>
          <a:p>
            <a:pPr marL="0" indent="0">
              <a:lnSpc>
                <a:spcPct val="150000"/>
              </a:lnSpc>
              <a:buNone/>
            </a:pPr>
            <a:r>
              <a:rPr lang="he-IL" dirty="0" smtClean="0">
                <a:solidFill>
                  <a:srgbClr val="000000"/>
                </a:solidFill>
                <a:effectLst/>
                <a:latin typeface="Narkisim"/>
                <a:ea typeface="Times New Roman"/>
                <a:cs typeface="David"/>
              </a:rPr>
              <a:t>ולעולם איני חוזר לדבר זה". </a:t>
            </a:r>
          </a:p>
          <a:p>
            <a:pPr marL="0" indent="0">
              <a:lnSpc>
                <a:spcPct val="150000"/>
              </a:lnSpc>
              <a:buNone/>
            </a:pPr>
            <a:r>
              <a:rPr lang="he-IL" dirty="0" smtClean="0">
                <a:solidFill>
                  <a:srgbClr val="000000"/>
                </a:solidFill>
                <a:effectLst/>
                <a:latin typeface="Narkisim"/>
                <a:ea typeface="Times New Roman"/>
                <a:cs typeface="David"/>
              </a:rPr>
              <a:t>זה הוא עיקרו של וידוי. </a:t>
            </a:r>
          </a:p>
          <a:p>
            <a:pPr marL="0" indent="0">
              <a:lnSpc>
                <a:spcPct val="150000"/>
              </a:lnSpc>
              <a:buNone/>
            </a:pPr>
            <a:r>
              <a:rPr lang="he-IL" dirty="0" smtClean="0">
                <a:solidFill>
                  <a:srgbClr val="000000"/>
                </a:solidFill>
                <a:effectLst/>
                <a:latin typeface="Narkisim"/>
                <a:ea typeface="Times New Roman"/>
                <a:cs typeface="David"/>
              </a:rPr>
              <a:t>וכל המרבה להתוודות ומאריך </a:t>
            </a:r>
            <a:r>
              <a:rPr lang="he-IL" dirty="0" err="1" smtClean="0">
                <a:solidFill>
                  <a:srgbClr val="000000"/>
                </a:solidFill>
                <a:effectLst/>
                <a:latin typeface="Narkisim"/>
                <a:ea typeface="Times New Roman"/>
                <a:cs typeface="David"/>
              </a:rPr>
              <a:t>בענין</a:t>
            </a:r>
            <a:r>
              <a:rPr lang="he-IL" dirty="0" smtClean="0">
                <a:solidFill>
                  <a:srgbClr val="000000"/>
                </a:solidFill>
                <a:effectLst/>
                <a:latin typeface="Narkisim"/>
                <a:ea typeface="Times New Roman"/>
                <a:cs typeface="David"/>
              </a:rPr>
              <a:t> זה הרי זה משובח... </a:t>
            </a:r>
            <a:endParaRPr lang="he-IL"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1" y="2492896"/>
            <a:ext cx="3954465" cy="24246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84868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861048"/>
            <a:ext cx="1728192" cy="24688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מציין מיקום תוכן 2"/>
          <p:cNvSpPr>
            <a:spLocks noGrp="1"/>
          </p:cNvSpPr>
          <p:nvPr>
            <p:ph idx="1"/>
          </p:nvPr>
        </p:nvSpPr>
        <p:spPr>
          <a:xfrm>
            <a:off x="457200" y="476672"/>
            <a:ext cx="8229600" cy="5649491"/>
          </a:xfrm>
        </p:spPr>
        <p:txBody>
          <a:bodyPr/>
          <a:lstStyle/>
          <a:p>
            <a:pPr marL="0" indent="0">
              <a:lnSpc>
                <a:spcPct val="150000"/>
              </a:lnSpc>
              <a:buNone/>
            </a:pPr>
            <a:r>
              <a:rPr lang="he-IL" dirty="0" smtClean="0">
                <a:solidFill>
                  <a:srgbClr val="000000"/>
                </a:solidFill>
                <a:effectLst/>
                <a:latin typeface="Narkisim"/>
                <a:ea typeface="Times New Roman"/>
                <a:cs typeface="David"/>
              </a:rPr>
              <a:t>וכן החובל </a:t>
            </a:r>
            <a:r>
              <a:rPr lang="he-IL" dirty="0" err="1" smtClean="0">
                <a:solidFill>
                  <a:srgbClr val="000000"/>
                </a:solidFill>
                <a:effectLst/>
                <a:latin typeface="Narkisim"/>
                <a:ea typeface="Times New Roman"/>
                <a:cs typeface="David"/>
              </a:rPr>
              <a:t>בחבירו</a:t>
            </a:r>
            <a:r>
              <a:rPr lang="he-IL" dirty="0" smtClean="0">
                <a:solidFill>
                  <a:srgbClr val="000000"/>
                </a:solidFill>
                <a:effectLst/>
                <a:latin typeface="Narkisim"/>
                <a:ea typeface="Times New Roman"/>
                <a:cs typeface="David"/>
              </a:rPr>
              <a:t> או המזיק ממונו,</a:t>
            </a:r>
            <a:r>
              <a:rPr lang="en-US" dirty="0" smtClean="0">
                <a:solidFill>
                  <a:srgbClr val="000000"/>
                </a:solidFill>
                <a:effectLst/>
                <a:latin typeface="Narkisim"/>
                <a:ea typeface="Times New Roman"/>
                <a:cs typeface="David"/>
              </a:rPr>
              <a:t/>
            </a:r>
            <a:br>
              <a:rPr lang="en-US" dirty="0" smtClean="0">
                <a:solidFill>
                  <a:srgbClr val="000000"/>
                </a:solidFill>
                <a:effectLst/>
                <a:latin typeface="Narkisim"/>
                <a:ea typeface="Times New Roman"/>
                <a:cs typeface="David"/>
              </a:rPr>
            </a:br>
            <a:r>
              <a:rPr lang="he-IL" dirty="0" smtClean="0">
                <a:solidFill>
                  <a:srgbClr val="000000"/>
                </a:solidFill>
                <a:effectLst/>
                <a:latin typeface="Narkisim"/>
                <a:ea typeface="Times New Roman"/>
                <a:cs typeface="David"/>
              </a:rPr>
              <a:t>אף על פי ששילם לו מה שהוא חייב לו, </a:t>
            </a:r>
            <a:r>
              <a:rPr lang="en-US" dirty="0" smtClean="0">
                <a:solidFill>
                  <a:srgbClr val="000000"/>
                </a:solidFill>
                <a:effectLst/>
                <a:latin typeface="Narkisim"/>
                <a:ea typeface="Times New Roman"/>
                <a:cs typeface="David"/>
              </a:rPr>
              <a:t/>
            </a:r>
            <a:br>
              <a:rPr lang="en-US" dirty="0" smtClean="0">
                <a:solidFill>
                  <a:srgbClr val="000000"/>
                </a:solidFill>
                <a:effectLst/>
                <a:latin typeface="Narkisim"/>
                <a:ea typeface="Times New Roman"/>
                <a:cs typeface="David"/>
              </a:rPr>
            </a:br>
            <a:r>
              <a:rPr lang="he-IL" dirty="0" smtClean="0">
                <a:solidFill>
                  <a:srgbClr val="000000"/>
                </a:solidFill>
                <a:effectLst/>
                <a:latin typeface="Narkisim"/>
                <a:ea typeface="Times New Roman"/>
                <a:cs typeface="David"/>
              </a:rPr>
              <a:t>אינו מתכפר לו עד </a:t>
            </a:r>
            <a:r>
              <a:rPr lang="he-IL" b="1" dirty="0">
                <a:solidFill>
                  <a:srgbClr val="FF0000"/>
                </a:solidFill>
                <a:latin typeface="Narkisim"/>
                <a:ea typeface="Times New Roman"/>
                <a:cs typeface="David"/>
              </a:rPr>
              <a:t>שיתוודה</a:t>
            </a:r>
            <a:r>
              <a:rPr lang="he-IL" dirty="0" smtClean="0">
                <a:solidFill>
                  <a:srgbClr val="000000"/>
                </a:solidFill>
                <a:effectLst/>
                <a:latin typeface="Narkisim"/>
                <a:ea typeface="Times New Roman"/>
                <a:cs typeface="David"/>
              </a:rPr>
              <a:t> וישוב מלעשות כזה לעולם, שנאמר: "מכל חטאות האדם" (במדבר שם).</a:t>
            </a:r>
          </a:p>
          <a:p>
            <a:pPr marL="0" indent="0">
              <a:lnSpc>
                <a:spcPct val="150000"/>
              </a:lnSpc>
              <a:buNone/>
            </a:pPr>
            <a:endParaRPr lang="he-IL" dirty="0">
              <a:solidFill>
                <a:srgbClr val="000000"/>
              </a:solidFill>
              <a:latin typeface="Narkisim"/>
              <a:ea typeface="Times New Roman"/>
              <a:cs typeface="David"/>
            </a:endParaRPr>
          </a:p>
          <a:p>
            <a:pPr marL="342900" lvl="0" indent="-342900">
              <a:buClr>
                <a:schemeClr val="tx1"/>
              </a:buClr>
              <a:buFont typeface="Symbol"/>
              <a:buChar char=""/>
            </a:pPr>
            <a:r>
              <a:rPr lang="he-IL" sz="2800" dirty="0">
                <a:solidFill>
                  <a:srgbClr val="FF0000"/>
                </a:solidFill>
                <a:latin typeface="Narkisim"/>
                <a:ea typeface="Times New Roman"/>
              </a:rPr>
              <a:t>מדוע </a:t>
            </a:r>
            <a:r>
              <a:rPr lang="he-IL" sz="2800" dirty="0" err="1">
                <a:solidFill>
                  <a:srgbClr val="FF0000"/>
                </a:solidFill>
                <a:latin typeface="Narkisim"/>
                <a:ea typeface="Times New Roman"/>
              </a:rPr>
              <a:t>הוידוי</a:t>
            </a:r>
            <a:r>
              <a:rPr lang="he-IL" sz="2800" dirty="0">
                <a:solidFill>
                  <a:srgbClr val="FF0000"/>
                </a:solidFill>
                <a:latin typeface="Narkisim"/>
                <a:ea typeface="Times New Roman"/>
              </a:rPr>
              <a:t> כל כך חשוב בתהליך התשובה</a:t>
            </a:r>
            <a:r>
              <a:rPr lang="he-IL" sz="2800" dirty="0" smtClean="0">
                <a:solidFill>
                  <a:srgbClr val="FF0000"/>
                </a:solidFill>
                <a:latin typeface="Narkisim"/>
                <a:ea typeface="Times New Roman"/>
              </a:rPr>
              <a:t>?</a:t>
            </a:r>
          </a:p>
          <a:p>
            <a:pPr marL="0" lvl="0" indent="0">
              <a:buClr>
                <a:srgbClr val="0BD0D9"/>
              </a:buClr>
              <a:buNone/>
              <a:defRPr/>
            </a:pPr>
            <a:r>
              <a:rPr lang="he-IL" sz="2400" dirty="0" err="1">
                <a:solidFill>
                  <a:prstClr val="black"/>
                </a:solidFill>
                <a:latin typeface="David" pitchFamily="34" charset="-79"/>
              </a:rPr>
              <a:t>הוידוי</a:t>
            </a:r>
            <a:r>
              <a:rPr lang="he-IL" sz="2400" dirty="0">
                <a:solidFill>
                  <a:prstClr val="black"/>
                </a:solidFill>
                <a:latin typeface="David" pitchFamily="34" charset="-79"/>
              </a:rPr>
              <a:t> תופס מקום מרכזי בהליך התשובה, מפני </a:t>
            </a:r>
            <a:r>
              <a:rPr lang="he-IL" sz="2400" dirty="0" smtClean="0">
                <a:solidFill>
                  <a:prstClr val="black"/>
                </a:solidFill>
                <a:latin typeface="David" pitchFamily="34" charset="-79"/>
              </a:rPr>
              <a:t>שכשאדם</a:t>
            </a:r>
            <a:r>
              <a:rPr lang="en-US" sz="2400" dirty="0" smtClean="0">
                <a:solidFill>
                  <a:prstClr val="black"/>
                </a:solidFill>
                <a:latin typeface="David" pitchFamily="34" charset="-79"/>
              </a:rPr>
              <a:t/>
            </a:r>
            <a:br>
              <a:rPr lang="en-US" sz="2400" dirty="0" smtClean="0">
                <a:solidFill>
                  <a:prstClr val="black"/>
                </a:solidFill>
                <a:latin typeface="David" pitchFamily="34" charset="-79"/>
              </a:rPr>
            </a:br>
            <a:r>
              <a:rPr lang="he-IL" sz="2400" dirty="0" smtClean="0">
                <a:solidFill>
                  <a:prstClr val="black"/>
                </a:solidFill>
                <a:latin typeface="David" pitchFamily="34" charset="-79"/>
              </a:rPr>
              <a:t> </a:t>
            </a:r>
            <a:r>
              <a:rPr lang="he-IL" sz="2400" dirty="0">
                <a:solidFill>
                  <a:prstClr val="black"/>
                </a:solidFill>
                <a:latin typeface="David" pitchFamily="34" charset="-79"/>
              </a:rPr>
              <a:t>מוציא את הדברים מפיו, הוא מגדיר לעצמו את </a:t>
            </a:r>
            <a:r>
              <a:rPr lang="he-IL" sz="2400" dirty="0" smtClean="0">
                <a:solidFill>
                  <a:prstClr val="black"/>
                </a:solidFill>
                <a:latin typeface="David" pitchFamily="34" charset="-79"/>
              </a:rPr>
              <a:t>העברה,</a:t>
            </a:r>
            <a:r>
              <a:rPr lang="en-US" sz="2400" dirty="0" smtClean="0">
                <a:solidFill>
                  <a:prstClr val="black"/>
                </a:solidFill>
                <a:latin typeface="David" pitchFamily="34" charset="-79"/>
              </a:rPr>
              <a:t/>
            </a:r>
            <a:br>
              <a:rPr lang="en-US" sz="2400" dirty="0" smtClean="0">
                <a:solidFill>
                  <a:prstClr val="black"/>
                </a:solidFill>
                <a:latin typeface="David" pitchFamily="34" charset="-79"/>
              </a:rPr>
            </a:br>
            <a:r>
              <a:rPr lang="he-IL" sz="2400" dirty="0" smtClean="0">
                <a:solidFill>
                  <a:prstClr val="black"/>
                </a:solidFill>
                <a:latin typeface="David" pitchFamily="34" charset="-79"/>
              </a:rPr>
              <a:t>ומודע </a:t>
            </a:r>
            <a:r>
              <a:rPr lang="he-IL" sz="2400" dirty="0">
                <a:solidFill>
                  <a:prstClr val="black"/>
                </a:solidFill>
                <a:latin typeface="David" pitchFamily="34" charset="-79"/>
              </a:rPr>
              <a:t>לה. זה הבסיס לקבלה שלו כלפי העתיד. </a:t>
            </a:r>
            <a:endParaRPr lang="en-US" sz="2400" dirty="0">
              <a:solidFill>
                <a:prstClr val="black"/>
              </a:solidFill>
              <a:latin typeface="David" pitchFamily="34" charset="-79"/>
              <a:cs typeface="David" pitchFamily="34" charset="-79"/>
            </a:endParaRPr>
          </a:p>
          <a:p>
            <a:pPr marL="0" lvl="0" indent="0">
              <a:buClr>
                <a:schemeClr val="tx1"/>
              </a:buClr>
              <a:buNone/>
            </a:pPr>
            <a:endParaRPr lang="en-US" sz="2800" dirty="0">
              <a:solidFill>
                <a:srgbClr val="000000"/>
              </a:solidFill>
              <a:latin typeface="Times New Roman"/>
              <a:ea typeface="Times New Roman"/>
            </a:endParaRPr>
          </a:p>
          <a:p>
            <a:pPr marL="0" indent="0">
              <a:lnSpc>
                <a:spcPct val="150000"/>
              </a:lnSpc>
              <a:buNone/>
            </a:pPr>
            <a:endParaRPr lang="he-IL" dirty="0" smtClean="0">
              <a:solidFill>
                <a:srgbClr val="000000"/>
              </a:solidFill>
              <a:effectLst/>
              <a:latin typeface="Narkisim"/>
              <a:ea typeface="Times New Roman"/>
              <a:cs typeface="David"/>
            </a:endParaRPr>
          </a:p>
          <a:p>
            <a:pPr marL="0" indent="0">
              <a:lnSpc>
                <a:spcPct val="150000"/>
              </a:lnSpc>
              <a:buNone/>
            </a:pPr>
            <a:endParaRPr lang="he-IL" dirty="0">
              <a:solidFill>
                <a:srgbClr val="000000"/>
              </a:solidFill>
              <a:latin typeface="Narkisim"/>
              <a:ea typeface="Times New Roman"/>
              <a:cs typeface="David"/>
            </a:endParaRPr>
          </a:p>
          <a:p>
            <a:pPr marL="0" indent="0">
              <a:lnSpc>
                <a:spcPct val="150000"/>
              </a:lnSpc>
              <a:buNone/>
            </a:pPr>
            <a:endParaRPr lang="en-US" dirty="0" smtClean="0">
              <a:effectLst/>
              <a:latin typeface="Times New Roman"/>
              <a:ea typeface="Times New Roman"/>
            </a:endParaRPr>
          </a:p>
          <a:p>
            <a:pPr marL="0" indent="0">
              <a:lnSpc>
                <a:spcPct val="150000"/>
              </a:lnSpc>
              <a:buNone/>
            </a:pPr>
            <a:endParaRPr lang="he-IL" dirty="0"/>
          </a:p>
        </p:txBody>
      </p:sp>
    </p:spTree>
    <p:extLst>
      <p:ext uri="{BB962C8B-B14F-4D97-AF65-F5344CB8AC3E}">
        <p14:creationId xmlns:p14="http://schemas.microsoft.com/office/powerpoint/2010/main" val="726806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nodeType="clickEffect">
                                  <p:stCondLst>
                                    <p:cond delay="0"/>
                                  </p:stCondLst>
                                  <p:childTnLst>
                                    <p:set>
                                      <p:cBhvr>
                                        <p:cTn id="18" dur="1" fill="hold">
                                          <p:stCondLst>
                                            <p:cond delay="0"/>
                                          </p:stCondLst>
                                        </p:cTn>
                                        <p:tgtEl>
                                          <p:spTgt spid="4098"/>
                                        </p:tgtEl>
                                        <p:attrNameLst>
                                          <p:attrName>style.visibility</p:attrName>
                                        </p:attrNameLst>
                                      </p:cBhvr>
                                      <p:to>
                                        <p:strVal val="visible"/>
                                      </p:to>
                                    </p:set>
                                    <p:animEffect transition="in" filter="fade">
                                      <p:cBhvr>
                                        <p:cTn id="19" dur="2000"/>
                                        <p:tgtEl>
                                          <p:spTgt spid="4098"/>
                                        </p:tgtEl>
                                      </p:cBhvr>
                                    </p:animEffect>
                                    <p:anim calcmode="lin" valueType="num">
                                      <p:cBhvr>
                                        <p:cTn id="20" dur="2000" fill="hold"/>
                                        <p:tgtEl>
                                          <p:spTgt spid="4098"/>
                                        </p:tgtEl>
                                        <p:attrNameLst>
                                          <p:attrName>ppt_w</p:attrName>
                                        </p:attrNameLst>
                                      </p:cBhvr>
                                      <p:tavLst>
                                        <p:tav tm="0" fmla="#ppt_w*sin(2.5*pi*$)">
                                          <p:val>
                                            <p:fltVal val="0"/>
                                          </p:val>
                                        </p:tav>
                                        <p:tav tm="100000">
                                          <p:val>
                                            <p:fltVal val="1"/>
                                          </p:val>
                                        </p:tav>
                                      </p:tavLst>
                                    </p:anim>
                                    <p:anim calcmode="lin" valueType="num">
                                      <p:cBhvr>
                                        <p:cTn id="21" dur="2000" fill="hold"/>
                                        <p:tgtEl>
                                          <p:spTgt spid="409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t>וכיצד עושים תשובה?</a:t>
            </a:r>
            <a:endParaRPr lang="he-IL" dirty="0"/>
          </a:p>
        </p:txBody>
      </p:sp>
      <p:sp>
        <p:nvSpPr>
          <p:cNvPr id="3" name="מציין מיקום תוכן 2"/>
          <p:cNvSpPr>
            <a:spLocks noGrp="1"/>
          </p:cNvSpPr>
          <p:nvPr>
            <p:ph idx="1"/>
          </p:nvPr>
        </p:nvSpPr>
        <p:spPr>
          <a:xfrm>
            <a:off x="457200" y="1340768"/>
            <a:ext cx="8229600" cy="5112568"/>
          </a:xfrm>
        </p:spPr>
        <p:txBody>
          <a:bodyPr>
            <a:normAutofit/>
          </a:bodyPr>
          <a:lstStyle/>
          <a:p>
            <a:pPr marL="0" indent="0">
              <a:buNone/>
            </a:pPr>
            <a:endParaRPr lang="he-IL" b="1" dirty="0" smtClean="0">
              <a:solidFill>
                <a:srgbClr val="FF0000"/>
              </a:solidFill>
            </a:endParaRPr>
          </a:p>
          <a:p>
            <a:pPr marL="0" indent="0">
              <a:buNone/>
            </a:pPr>
            <a:endParaRPr lang="he-IL" dirty="0">
              <a:solidFill>
                <a:srgbClr val="FF0000"/>
              </a:solidFill>
            </a:endParaRPr>
          </a:p>
          <a:p>
            <a:pPr marL="0" indent="0">
              <a:buNone/>
            </a:pPr>
            <a:r>
              <a:rPr lang="he-IL" dirty="0" smtClean="0">
                <a:solidFill>
                  <a:srgbClr val="FF0000"/>
                </a:solidFill>
              </a:rPr>
              <a:t>שיעזוב </a:t>
            </a:r>
            <a:r>
              <a:rPr lang="he-IL" dirty="0"/>
              <a:t>החוטא חטאו, </a:t>
            </a:r>
            <a:r>
              <a:rPr lang="he-IL" dirty="0" err="1" smtClean="0"/>
              <a:t>ויסירנו</a:t>
            </a:r>
            <a:r>
              <a:rPr lang="he-IL" dirty="0" smtClean="0"/>
              <a:t> </a:t>
            </a:r>
            <a:r>
              <a:rPr lang="he-IL" dirty="0"/>
              <a:t>ממחשבתו, </a:t>
            </a:r>
            <a:endParaRPr lang="he-IL" dirty="0" smtClean="0"/>
          </a:p>
          <a:p>
            <a:pPr marL="0" indent="0">
              <a:buNone/>
            </a:pPr>
            <a:r>
              <a:rPr lang="he-IL" dirty="0" smtClean="0"/>
              <a:t>ויגמור </a:t>
            </a:r>
            <a:r>
              <a:rPr lang="he-IL" dirty="0"/>
              <a:t>בליבו </a:t>
            </a:r>
            <a:r>
              <a:rPr lang="he-IL" dirty="0">
                <a:solidFill>
                  <a:srgbClr val="FF0000"/>
                </a:solidFill>
              </a:rPr>
              <a:t>שלא יעשהו עוד, </a:t>
            </a:r>
            <a:endParaRPr lang="he-IL" dirty="0" smtClean="0">
              <a:solidFill>
                <a:srgbClr val="FF0000"/>
              </a:solidFill>
            </a:endParaRPr>
          </a:p>
          <a:p>
            <a:pPr marL="0" indent="0">
              <a:buNone/>
            </a:pPr>
            <a:r>
              <a:rPr lang="he-IL" dirty="0" smtClean="0"/>
              <a:t>שנאמר</a:t>
            </a:r>
            <a:r>
              <a:rPr lang="he-IL" dirty="0"/>
              <a:t>: </a:t>
            </a:r>
            <a:r>
              <a:rPr lang="he-IL" b="1" dirty="0">
                <a:solidFill>
                  <a:schemeClr val="tx2"/>
                </a:solidFill>
              </a:rPr>
              <a:t>"יעזוב רשע דרכו ואיש און </a:t>
            </a:r>
            <a:r>
              <a:rPr lang="he-IL" b="1" dirty="0" smtClean="0">
                <a:solidFill>
                  <a:schemeClr val="tx2"/>
                </a:solidFill>
              </a:rPr>
              <a:t>מחשבותיו..."</a:t>
            </a:r>
          </a:p>
          <a:p>
            <a:pPr marL="0" indent="0">
              <a:buNone/>
            </a:pPr>
            <a:r>
              <a:rPr lang="he-IL" dirty="0" smtClean="0"/>
              <a:t>      </a:t>
            </a:r>
            <a:r>
              <a:rPr lang="he-IL" dirty="0" smtClean="0">
                <a:solidFill>
                  <a:srgbClr val="FF0000"/>
                </a:solidFill>
              </a:rPr>
              <a:t>וכן </a:t>
            </a:r>
            <a:r>
              <a:rPr lang="he-IL" dirty="0">
                <a:solidFill>
                  <a:srgbClr val="FF0000"/>
                </a:solidFill>
              </a:rPr>
              <a:t>יתנחם על שעבר, </a:t>
            </a:r>
            <a:endParaRPr lang="he-IL" dirty="0" smtClean="0">
              <a:solidFill>
                <a:srgbClr val="FF0000"/>
              </a:solidFill>
            </a:endParaRPr>
          </a:p>
          <a:p>
            <a:pPr marL="0" indent="0">
              <a:buNone/>
            </a:pPr>
            <a:r>
              <a:rPr lang="he-IL" dirty="0" smtClean="0"/>
              <a:t>שנאמר</a:t>
            </a:r>
            <a:r>
              <a:rPr lang="he-IL" b="1" dirty="0"/>
              <a:t>: </a:t>
            </a:r>
            <a:r>
              <a:rPr lang="he-IL" b="1" dirty="0">
                <a:solidFill>
                  <a:schemeClr val="tx2"/>
                </a:solidFill>
              </a:rPr>
              <a:t>"כי אחרי שובי נחמתי ואחרי </a:t>
            </a:r>
            <a:r>
              <a:rPr lang="he-IL" b="1" dirty="0" err="1">
                <a:solidFill>
                  <a:schemeClr val="tx2"/>
                </a:solidFill>
              </a:rPr>
              <a:t>הוָּדעי</a:t>
            </a:r>
            <a:r>
              <a:rPr lang="he-IL" b="1" dirty="0">
                <a:solidFill>
                  <a:schemeClr val="tx2"/>
                </a:solidFill>
              </a:rPr>
              <a:t> ספקתי על ירך</a:t>
            </a:r>
            <a:r>
              <a:rPr lang="he-IL" b="1" dirty="0" smtClean="0">
                <a:solidFill>
                  <a:schemeClr val="tx2"/>
                </a:solidFill>
              </a:rPr>
              <a:t>" </a:t>
            </a:r>
          </a:p>
          <a:p>
            <a:pPr marL="0" indent="0">
              <a:buNone/>
            </a:pPr>
            <a:r>
              <a:rPr lang="he-IL" dirty="0" smtClean="0"/>
              <a:t>ויעיד </a:t>
            </a:r>
            <a:r>
              <a:rPr lang="he-IL" dirty="0"/>
              <a:t>עליו יודע תעלומות שלא ישוב לזה </a:t>
            </a:r>
            <a:r>
              <a:rPr lang="he-IL" dirty="0" smtClean="0"/>
              <a:t>החטא לעולם.</a:t>
            </a:r>
          </a:p>
          <a:p>
            <a:pPr marL="0" indent="0">
              <a:buNone/>
            </a:pPr>
            <a:r>
              <a:rPr lang="he-IL" dirty="0" smtClean="0"/>
              <a:t>וצריך </a:t>
            </a:r>
            <a:r>
              <a:rPr lang="he-IL" dirty="0"/>
              <a:t>להתוודות בשפתיו ולומר </a:t>
            </a:r>
            <a:r>
              <a:rPr lang="he-IL" dirty="0" err="1"/>
              <a:t>עניינות</a:t>
            </a:r>
            <a:r>
              <a:rPr lang="he-IL" dirty="0"/>
              <a:t> אלו שגמר בליבו. </a:t>
            </a:r>
            <a:endParaRPr lang="en-US" dirty="0"/>
          </a:p>
          <a:p>
            <a:pPr marL="0" indent="0">
              <a:buNone/>
            </a:pPr>
            <a:endParaRPr lang="he-IL" dirty="0"/>
          </a:p>
        </p:txBody>
      </p:sp>
    </p:spTree>
    <p:extLst>
      <p:ext uri="{BB962C8B-B14F-4D97-AF65-F5344CB8AC3E}">
        <p14:creationId xmlns:p14="http://schemas.microsoft.com/office/powerpoint/2010/main" val="1847097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21196" y="620688"/>
            <a:ext cx="8229600" cy="1224136"/>
          </a:xfrm>
        </p:spPr>
        <p:style>
          <a:lnRef idx="2">
            <a:schemeClr val="accent6"/>
          </a:lnRef>
          <a:fillRef idx="1">
            <a:schemeClr val="lt1"/>
          </a:fillRef>
          <a:effectRef idx="0">
            <a:schemeClr val="accent6"/>
          </a:effectRef>
          <a:fontRef idx="minor">
            <a:schemeClr val="dk1"/>
          </a:fontRef>
        </p:style>
        <p:txBody>
          <a:bodyPr>
            <a:normAutofit/>
          </a:bodyPr>
          <a:lstStyle/>
          <a:p>
            <a:r>
              <a:rPr lang="he-IL" dirty="0" smtClean="0"/>
              <a:t>ובקיצור, מהם  חלקי התשובה?</a:t>
            </a:r>
            <a:endParaRPr lang="he-IL" dirty="0"/>
          </a:p>
        </p:txBody>
      </p:sp>
      <p:sp>
        <p:nvSpPr>
          <p:cNvPr id="3" name="מציין מיקום תוכן 2"/>
          <p:cNvSpPr>
            <a:spLocks noGrp="1"/>
          </p:cNvSpPr>
          <p:nvPr>
            <p:ph idx="1"/>
          </p:nvPr>
        </p:nvSpPr>
        <p:spPr>
          <a:xfrm>
            <a:off x="451599" y="2096852"/>
            <a:ext cx="8435280" cy="4464496"/>
          </a:xfrm>
        </p:spPr>
        <p:txBody>
          <a:bodyPr>
            <a:normAutofit fontScale="70000" lnSpcReduction="20000"/>
          </a:bodyPr>
          <a:lstStyle/>
          <a:p>
            <a:pPr>
              <a:lnSpc>
                <a:spcPct val="200000"/>
              </a:lnSpc>
              <a:buFont typeface="Wingdings" panose="05000000000000000000" pitchFamily="2" charset="2"/>
              <a:buChar char="ü"/>
            </a:pPr>
            <a:r>
              <a:rPr lang="he-IL" sz="4800" b="1" dirty="0" smtClean="0">
                <a:solidFill>
                  <a:schemeClr val="accent2">
                    <a:lumMod val="75000"/>
                  </a:schemeClr>
                </a:solidFill>
              </a:rPr>
              <a:t>ווידוי </a:t>
            </a:r>
          </a:p>
          <a:p>
            <a:pPr>
              <a:lnSpc>
                <a:spcPct val="200000"/>
              </a:lnSpc>
              <a:buFont typeface="Wingdings" panose="05000000000000000000" pitchFamily="2" charset="2"/>
              <a:buChar char="ü"/>
            </a:pPr>
            <a:r>
              <a:rPr lang="he-IL" sz="4800" b="1" dirty="0" smtClean="0">
                <a:solidFill>
                  <a:schemeClr val="accent2">
                    <a:lumMod val="75000"/>
                  </a:schemeClr>
                </a:solidFill>
              </a:rPr>
              <a:t>עזיבת החטא </a:t>
            </a:r>
          </a:p>
          <a:p>
            <a:pPr>
              <a:lnSpc>
                <a:spcPct val="200000"/>
              </a:lnSpc>
              <a:buFont typeface="Wingdings" panose="05000000000000000000" pitchFamily="2" charset="2"/>
              <a:buChar char="ü"/>
            </a:pPr>
            <a:r>
              <a:rPr lang="he-IL" sz="4800" b="1" dirty="0" smtClean="0">
                <a:solidFill>
                  <a:schemeClr val="accent2">
                    <a:lumMod val="75000"/>
                  </a:schemeClr>
                </a:solidFill>
              </a:rPr>
              <a:t>קבלה לעתיד שלא יעשה את המעשה שוב</a:t>
            </a:r>
          </a:p>
          <a:p>
            <a:pPr>
              <a:lnSpc>
                <a:spcPct val="200000"/>
              </a:lnSpc>
              <a:buFont typeface="Wingdings" panose="05000000000000000000" pitchFamily="2" charset="2"/>
              <a:buChar char="ü"/>
            </a:pPr>
            <a:r>
              <a:rPr lang="he-IL" sz="4800" b="1" dirty="0" smtClean="0">
                <a:solidFill>
                  <a:schemeClr val="accent2">
                    <a:lumMod val="75000"/>
                  </a:schemeClr>
                </a:solidFill>
              </a:rPr>
              <a:t>חרטה</a:t>
            </a:r>
          </a:p>
          <a:p>
            <a:pPr marL="0" indent="0">
              <a:lnSpc>
                <a:spcPct val="200000"/>
              </a:lnSpc>
              <a:buNone/>
            </a:pPr>
            <a:endParaRPr lang="he-IL" sz="4800" dirty="0"/>
          </a:p>
        </p:txBody>
      </p:sp>
      <p:pic>
        <p:nvPicPr>
          <p:cNvPr id="5124" name="Picture 4" descr="C:\Users\sarit\Google Drive\דמויות שעועית\FRUSTRA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6453" y="4149080"/>
            <a:ext cx="994789" cy="792089"/>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sarit\Google Drive\דמויות שעועית\AMSA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6136" y="5530832"/>
            <a:ext cx="432048" cy="904901"/>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C:\Users\sarit\Google Drive\דמויות שעועית\AMERROR.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05143" y="3248610"/>
            <a:ext cx="864096" cy="9269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2529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down)">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ipe(down)">
                                      <p:cBhvr>
                                        <p:cTn id="26" dur="500"/>
                                        <p:tgtEl>
                                          <p:spTgt spid="3">
                                            <p:txEl>
                                              <p:pRg st="3" end="3"/>
                                            </p:txEl>
                                          </p:spTgt>
                                        </p:tgtEl>
                                      </p:cBhvr>
                                    </p:animEffect>
                                  </p:childTnLst>
                                </p:cTn>
                              </p:par>
                              <p:par>
                                <p:cTn id="27" presetID="53" presetClass="entr" presetSubtype="16" fill="hold" nodeType="withEffect">
                                  <p:stCondLst>
                                    <p:cond delay="0"/>
                                  </p:stCondLst>
                                  <p:childTnLst>
                                    <p:set>
                                      <p:cBhvr>
                                        <p:cTn id="28" dur="1" fill="hold">
                                          <p:stCondLst>
                                            <p:cond delay="0"/>
                                          </p:stCondLst>
                                        </p:cTn>
                                        <p:tgtEl>
                                          <p:spTgt spid="5122"/>
                                        </p:tgtEl>
                                        <p:attrNameLst>
                                          <p:attrName>style.visibility</p:attrName>
                                        </p:attrNameLst>
                                      </p:cBhvr>
                                      <p:to>
                                        <p:strVal val="visible"/>
                                      </p:to>
                                    </p:set>
                                    <p:anim calcmode="lin" valueType="num">
                                      <p:cBhvr>
                                        <p:cTn id="29" dur="500" fill="hold"/>
                                        <p:tgtEl>
                                          <p:spTgt spid="5122"/>
                                        </p:tgtEl>
                                        <p:attrNameLst>
                                          <p:attrName>ppt_w</p:attrName>
                                        </p:attrNameLst>
                                      </p:cBhvr>
                                      <p:tavLst>
                                        <p:tav tm="0">
                                          <p:val>
                                            <p:fltVal val="0"/>
                                          </p:val>
                                        </p:tav>
                                        <p:tav tm="100000">
                                          <p:val>
                                            <p:strVal val="#ppt_w"/>
                                          </p:val>
                                        </p:tav>
                                      </p:tavLst>
                                    </p:anim>
                                    <p:anim calcmode="lin" valueType="num">
                                      <p:cBhvr>
                                        <p:cTn id="30" dur="500" fill="hold"/>
                                        <p:tgtEl>
                                          <p:spTgt spid="5122"/>
                                        </p:tgtEl>
                                        <p:attrNameLst>
                                          <p:attrName>ppt_h</p:attrName>
                                        </p:attrNameLst>
                                      </p:cBhvr>
                                      <p:tavLst>
                                        <p:tav tm="0">
                                          <p:val>
                                            <p:fltVal val="0"/>
                                          </p:val>
                                        </p:tav>
                                        <p:tav tm="100000">
                                          <p:val>
                                            <p:strVal val="#ppt_h"/>
                                          </p:val>
                                        </p:tav>
                                      </p:tavLst>
                                    </p:anim>
                                    <p:animEffect transition="in" filter="fade">
                                      <p:cBhvr>
                                        <p:cTn id="31" dur="500"/>
                                        <p:tgtEl>
                                          <p:spTgt spid="5122"/>
                                        </p:tgtEl>
                                      </p:cBhvr>
                                    </p:animEffect>
                                  </p:childTnLst>
                                </p:cTn>
                              </p:par>
                              <p:par>
                                <p:cTn id="32" presetID="45" presetClass="entr" presetSubtype="0" fill="hold" nodeType="withEffect">
                                  <p:stCondLst>
                                    <p:cond delay="0"/>
                                  </p:stCondLst>
                                  <p:childTnLst>
                                    <p:set>
                                      <p:cBhvr>
                                        <p:cTn id="33" dur="1" fill="hold">
                                          <p:stCondLst>
                                            <p:cond delay="0"/>
                                          </p:stCondLst>
                                        </p:cTn>
                                        <p:tgtEl>
                                          <p:spTgt spid="5124"/>
                                        </p:tgtEl>
                                        <p:attrNameLst>
                                          <p:attrName>style.visibility</p:attrName>
                                        </p:attrNameLst>
                                      </p:cBhvr>
                                      <p:to>
                                        <p:strVal val="visible"/>
                                      </p:to>
                                    </p:set>
                                    <p:animEffect transition="in" filter="fade">
                                      <p:cBhvr>
                                        <p:cTn id="34" dur="2000"/>
                                        <p:tgtEl>
                                          <p:spTgt spid="5124"/>
                                        </p:tgtEl>
                                      </p:cBhvr>
                                    </p:animEffect>
                                    <p:anim calcmode="lin" valueType="num">
                                      <p:cBhvr>
                                        <p:cTn id="35" dur="2000" fill="hold"/>
                                        <p:tgtEl>
                                          <p:spTgt spid="5124"/>
                                        </p:tgtEl>
                                        <p:attrNameLst>
                                          <p:attrName>ppt_w</p:attrName>
                                        </p:attrNameLst>
                                      </p:cBhvr>
                                      <p:tavLst>
                                        <p:tav tm="0" fmla="#ppt_w*sin(2.5*pi*$)">
                                          <p:val>
                                            <p:fltVal val="0"/>
                                          </p:val>
                                        </p:tav>
                                        <p:tav tm="100000">
                                          <p:val>
                                            <p:fltVal val="1"/>
                                          </p:val>
                                        </p:tav>
                                      </p:tavLst>
                                    </p:anim>
                                    <p:anim calcmode="lin" valueType="num">
                                      <p:cBhvr>
                                        <p:cTn id="36" dur="2000" fill="hold"/>
                                        <p:tgtEl>
                                          <p:spTgt spid="5124"/>
                                        </p:tgtEl>
                                        <p:attrNameLst>
                                          <p:attrName>ppt_h</p:attrName>
                                        </p:attrNameLst>
                                      </p:cBhvr>
                                      <p:tavLst>
                                        <p:tav tm="0">
                                          <p:val>
                                            <p:strVal val="#ppt_h"/>
                                          </p:val>
                                        </p:tav>
                                        <p:tav tm="100000">
                                          <p:val>
                                            <p:strVal val="#ppt_h"/>
                                          </p:val>
                                        </p:tav>
                                      </p:tavLst>
                                    </p:anim>
                                  </p:childTnLst>
                                </p:cTn>
                              </p:par>
                              <p:par>
                                <p:cTn id="37" presetID="14" presetClass="entr" presetSubtype="10" fill="hold" nodeType="withEffect">
                                  <p:stCondLst>
                                    <p:cond delay="0"/>
                                  </p:stCondLst>
                                  <p:childTnLst>
                                    <p:set>
                                      <p:cBhvr>
                                        <p:cTn id="38" dur="1" fill="hold">
                                          <p:stCondLst>
                                            <p:cond delay="0"/>
                                          </p:stCondLst>
                                        </p:cTn>
                                        <p:tgtEl>
                                          <p:spTgt spid="5123"/>
                                        </p:tgtEl>
                                        <p:attrNameLst>
                                          <p:attrName>style.visibility</p:attrName>
                                        </p:attrNameLst>
                                      </p:cBhvr>
                                      <p:to>
                                        <p:strVal val="visible"/>
                                      </p:to>
                                    </p:set>
                                    <p:animEffect transition="in" filter="randombar(horizontal)">
                                      <p:cBhvr>
                                        <p:cTn id="39" dur="500"/>
                                        <p:tgtEl>
                                          <p:spTgt spid="5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t>עבירות שבין אדם למקום</a:t>
            </a:r>
            <a:endParaRPr lang="he-IL" dirty="0"/>
          </a:p>
        </p:txBody>
      </p:sp>
      <p:sp>
        <p:nvSpPr>
          <p:cNvPr id="3" name="מציין מיקום תוכן 2"/>
          <p:cNvSpPr>
            <a:spLocks noGrp="1"/>
          </p:cNvSpPr>
          <p:nvPr>
            <p:ph idx="1"/>
          </p:nvPr>
        </p:nvSpPr>
        <p:spPr/>
        <p:txBody>
          <a:bodyPr>
            <a:normAutofit/>
          </a:bodyPr>
          <a:lstStyle/>
          <a:p>
            <a:pPr marL="0" indent="0">
              <a:buNone/>
            </a:pPr>
            <a:r>
              <a:rPr lang="he-IL" sz="3600" dirty="0">
                <a:latin typeface="Times New Roman"/>
                <a:ea typeface="Times New Roman"/>
              </a:rPr>
              <a:t>אין התשובה ולא יום הכיפורים </a:t>
            </a:r>
            <a:r>
              <a:rPr lang="he-IL" sz="3600" dirty="0" err="1">
                <a:latin typeface="Times New Roman"/>
                <a:ea typeface="Times New Roman"/>
              </a:rPr>
              <a:t>מכפרין</a:t>
            </a:r>
            <a:r>
              <a:rPr lang="he-IL" sz="3600" dirty="0">
                <a:latin typeface="Times New Roman"/>
                <a:ea typeface="Times New Roman"/>
              </a:rPr>
              <a:t> אלא </a:t>
            </a:r>
            <a:r>
              <a:rPr lang="he-IL" sz="3600" dirty="0" smtClean="0">
                <a:latin typeface="Times New Roman"/>
                <a:ea typeface="Times New Roman"/>
              </a:rPr>
              <a:t>על עבירות </a:t>
            </a:r>
            <a:r>
              <a:rPr lang="he-IL" sz="3600" dirty="0">
                <a:solidFill>
                  <a:srgbClr val="FF0000"/>
                </a:solidFill>
                <a:latin typeface="Times New Roman"/>
                <a:ea typeface="Times New Roman"/>
              </a:rPr>
              <a:t>שבין אדם למקום</a:t>
            </a:r>
            <a:r>
              <a:rPr lang="he-IL" sz="3600" dirty="0">
                <a:latin typeface="Times New Roman"/>
                <a:ea typeface="Times New Roman"/>
              </a:rPr>
              <a:t>, </a:t>
            </a:r>
            <a:endParaRPr lang="he-IL" sz="3600" dirty="0" smtClean="0">
              <a:latin typeface="Times New Roman"/>
              <a:ea typeface="Times New Roman"/>
            </a:endParaRPr>
          </a:p>
          <a:p>
            <a:pPr marL="0" indent="0">
              <a:buNone/>
            </a:pPr>
            <a:r>
              <a:rPr lang="he-IL" sz="3600" dirty="0" smtClean="0">
                <a:latin typeface="Times New Roman"/>
                <a:ea typeface="Times New Roman"/>
              </a:rPr>
              <a:t>כגון</a:t>
            </a:r>
            <a:r>
              <a:rPr lang="he-IL" sz="3600" dirty="0">
                <a:latin typeface="Times New Roman"/>
                <a:ea typeface="Times New Roman"/>
              </a:rPr>
              <a:t>: מי שאכל דבר אסור, או בעל בעילה אסורה, וכיוצא </a:t>
            </a:r>
            <a:r>
              <a:rPr lang="he-IL" sz="3600" dirty="0" smtClean="0">
                <a:latin typeface="Times New Roman"/>
                <a:ea typeface="Times New Roman"/>
              </a:rPr>
              <a:t>בהן.</a:t>
            </a:r>
          </a:p>
          <a:p>
            <a:pPr marL="0" indent="0">
              <a:buNone/>
            </a:pPr>
            <a:endParaRPr lang="he-IL" sz="3600" dirty="0" smtClean="0">
              <a:latin typeface="Times New Roman"/>
              <a:ea typeface="Times New Roman"/>
            </a:endParaRPr>
          </a:p>
          <a:p>
            <a:pPr marL="0" indent="0">
              <a:buNone/>
            </a:pPr>
            <a:endParaRPr lang="he-IL" sz="3600" dirty="0"/>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3926356"/>
            <a:ext cx="3456384" cy="25989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76170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5" dur="500"/>
                                        <p:tgtEl>
                                          <p:spTgt spid="3">
                                            <p:txEl>
                                              <p:pRg st="0" end="0"/>
                                            </p:txEl>
                                          </p:spTgt>
                                        </p:tgtEl>
                                      </p:cBhvr>
                                    </p:animEffect>
                                  </p:childTnLst>
                                </p:cTn>
                              </p:par>
                            </p:childTnLst>
                          </p:cTn>
                        </p:par>
                        <p:par>
                          <p:cTn id="16" fill="hold">
                            <p:stCondLst>
                              <p:cond delay="500"/>
                            </p:stCondLst>
                            <p:childTnLst>
                              <p:par>
                                <p:cTn id="17" presetID="14" presetClass="entr" presetSubtype="1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9" dur="500"/>
                                        <p:tgtEl>
                                          <p:spTgt spid="3">
                                            <p:txEl>
                                              <p:pRg st="1" end="1"/>
                                            </p:txEl>
                                          </p:spTgt>
                                        </p:tgtEl>
                                      </p:cBhvr>
                                    </p:animEffect>
                                  </p:childTnLst>
                                </p:cTn>
                              </p:par>
                            </p:childTnLst>
                          </p:cTn>
                        </p:par>
                        <p:par>
                          <p:cTn id="20" fill="hold">
                            <p:stCondLst>
                              <p:cond delay="1000"/>
                            </p:stCondLst>
                            <p:childTnLst>
                              <p:par>
                                <p:cTn id="21" presetID="45" presetClass="entr" presetSubtype="0" fill="hold" nodeType="afterEffect">
                                  <p:stCondLst>
                                    <p:cond delay="0"/>
                                  </p:stCondLst>
                                  <p:childTnLst>
                                    <p:set>
                                      <p:cBhvr>
                                        <p:cTn id="22" dur="1" fill="hold">
                                          <p:stCondLst>
                                            <p:cond delay="0"/>
                                          </p:stCondLst>
                                        </p:cTn>
                                        <p:tgtEl>
                                          <p:spTgt spid="6147"/>
                                        </p:tgtEl>
                                        <p:attrNameLst>
                                          <p:attrName>style.visibility</p:attrName>
                                        </p:attrNameLst>
                                      </p:cBhvr>
                                      <p:to>
                                        <p:strVal val="visible"/>
                                      </p:to>
                                    </p:set>
                                    <p:animEffect transition="in" filter="fade">
                                      <p:cBhvr>
                                        <p:cTn id="23" dur="2000"/>
                                        <p:tgtEl>
                                          <p:spTgt spid="6147"/>
                                        </p:tgtEl>
                                      </p:cBhvr>
                                    </p:animEffect>
                                    <p:anim calcmode="lin" valueType="num">
                                      <p:cBhvr>
                                        <p:cTn id="24" dur="2000" fill="hold"/>
                                        <p:tgtEl>
                                          <p:spTgt spid="6147"/>
                                        </p:tgtEl>
                                        <p:attrNameLst>
                                          <p:attrName>ppt_w</p:attrName>
                                        </p:attrNameLst>
                                      </p:cBhvr>
                                      <p:tavLst>
                                        <p:tav tm="0" fmla="#ppt_w*sin(2.5*pi*$)">
                                          <p:val>
                                            <p:fltVal val="0"/>
                                          </p:val>
                                        </p:tav>
                                        <p:tav tm="100000">
                                          <p:val>
                                            <p:fltVal val="1"/>
                                          </p:val>
                                        </p:tav>
                                      </p:tavLst>
                                    </p:anim>
                                    <p:anim calcmode="lin" valueType="num">
                                      <p:cBhvr>
                                        <p:cTn id="25" dur="2000" fill="hold"/>
                                        <p:tgtEl>
                                          <p:spTgt spid="614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476672"/>
            <a:ext cx="8229600" cy="936104"/>
          </a:xfrm>
        </p:spPr>
        <p:txBody>
          <a:bodyPr/>
          <a:lstStyle/>
          <a:p>
            <a:pPr algn="ctr"/>
            <a:r>
              <a:rPr lang="he-IL" dirty="0" smtClean="0"/>
              <a:t>עבירות שבין אדם לחברו</a:t>
            </a:r>
            <a:endParaRPr lang="he-IL" dirty="0"/>
          </a:p>
        </p:txBody>
      </p:sp>
      <p:sp>
        <p:nvSpPr>
          <p:cNvPr id="3" name="מציין מיקום תוכן 2"/>
          <p:cNvSpPr>
            <a:spLocks noGrp="1"/>
          </p:cNvSpPr>
          <p:nvPr>
            <p:ph idx="1"/>
          </p:nvPr>
        </p:nvSpPr>
        <p:spPr>
          <a:xfrm>
            <a:off x="251520" y="1484784"/>
            <a:ext cx="8568952" cy="5256584"/>
          </a:xfrm>
        </p:spPr>
        <p:txBody>
          <a:bodyPr/>
          <a:lstStyle/>
          <a:p>
            <a:pPr marL="0" indent="0">
              <a:lnSpc>
                <a:spcPct val="150000"/>
              </a:lnSpc>
              <a:buNone/>
            </a:pPr>
            <a:r>
              <a:rPr lang="he-IL" sz="2800" dirty="0">
                <a:latin typeface="Times New Roman"/>
                <a:ea typeface="Times New Roman"/>
              </a:rPr>
              <a:t>אבל עבירות שבין אדם </a:t>
            </a:r>
            <a:r>
              <a:rPr lang="he-IL" sz="2800" dirty="0" err="1">
                <a:latin typeface="Times New Roman"/>
                <a:ea typeface="Times New Roman"/>
              </a:rPr>
              <a:t>לחבירו</a:t>
            </a:r>
            <a:r>
              <a:rPr lang="he-IL" sz="2800" dirty="0" smtClean="0">
                <a:latin typeface="Times New Roman"/>
                <a:ea typeface="Times New Roman"/>
              </a:rPr>
              <a:t>,</a:t>
            </a:r>
          </a:p>
          <a:p>
            <a:pPr marL="0" indent="0">
              <a:lnSpc>
                <a:spcPct val="150000"/>
              </a:lnSpc>
              <a:buNone/>
            </a:pPr>
            <a:r>
              <a:rPr lang="he-IL" sz="2800" dirty="0" smtClean="0">
                <a:latin typeface="Times New Roman"/>
                <a:ea typeface="Times New Roman"/>
              </a:rPr>
              <a:t> </a:t>
            </a:r>
            <a:r>
              <a:rPr lang="he-IL" sz="2800" dirty="0">
                <a:latin typeface="Times New Roman"/>
                <a:ea typeface="Times New Roman"/>
              </a:rPr>
              <a:t>כגון: חובל </a:t>
            </a:r>
            <a:r>
              <a:rPr lang="he-IL" sz="2800" dirty="0" err="1">
                <a:latin typeface="Times New Roman"/>
                <a:ea typeface="Times New Roman"/>
              </a:rPr>
              <a:t>חבירו</a:t>
            </a:r>
            <a:r>
              <a:rPr lang="he-IL" sz="2800" dirty="0">
                <a:latin typeface="Times New Roman"/>
                <a:ea typeface="Times New Roman"/>
              </a:rPr>
              <a:t>, או המקלל את </a:t>
            </a:r>
            <a:r>
              <a:rPr lang="he-IL" sz="2800" dirty="0" err="1">
                <a:latin typeface="Times New Roman"/>
                <a:ea typeface="Times New Roman"/>
              </a:rPr>
              <a:t>חבירו</a:t>
            </a:r>
            <a:r>
              <a:rPr lang="he-IL" sz="2800" dirty="0">
                <a:latin typeface="Times New Roman"/>
                <a:ea typeface="Times New Roman"/>
              </a:rPr>
              <a:t>, או גוזל, וכיוצא בהן, </a:t>
            </a:r>
            <a:r>
              <a:rPr lang="he-IL" sz="2800" dirty="0">
                <a:solidFill>
                  <a:srgbClr val="FF0000"/>
                </a:solidFill>
                <a:latin typeface="Times New Roman"/>
                <a:ea typeface="Times New Roman"/>
              </a:rPr>
              <a:t>אינו נמחל לו לעולם עד </a:t>
            </a:r>
            <a:r>
              <a:rPr lang="he-IL" sz="2800" dirty="0" smtClean="0">
                <a:solidFill>
                  <a:srgbClr val="FF0000"/>
                </a:solidFill>
                <a:latin typeface="Times New Roman"/>
                <a:ea typeface="Times New Roman"/>
              </a:rPr>
              <a:t>שייתן לחברו </a:t>
            </a:r>
            <a:r>
              <a:rPr lang="he-IL" sz="2800" dirty="0">
                <a:solidFill>
                  <a:srgbClr val="FF0000"/>
                </a:solidFill>
                <a:latin typeface="Times New Roman"/>
                <a:ea typeface="Times New Roman"/>
              </a:rPr>
              <a:t>מה שהוא חייב לו וירצהו. </a:t>
            </a:r>
            <a:endParaRPr lang="he-IL" sz="2800" dirty="0" smtClean="0">
              <a:solidFill>
                <a:srgbClr val="FF0000"/>
              </a:solidFill>
              <a:latin typeface="Times New Roman"/>
              <a:ea typeface="Times New Roman"/>
            </a:endParaRPr>
          </a:p>
          <a:p>
            <a:pPr marL="0" indent="0">
              <a:lnSpc>
                <a:spcPct val="150000"/>
              </a:lnSpc>
              <a:buNone/>
            </a:pPr>
            <a:r>
              <a:rPr lang="he-IL" sz="2800" dirty="0" smtClean="0">
                <a:latin typeface="Times New Roman"/>
                <a:ea typeface="Times New Roman"/>
              </a:rPr>
              <a:t>אף </a:t>
            </a:r>
            <a:r>
              <a:rPr lang="he-IL" sz="2800" dirty="0">
                <a:latin typeface="Times New Roman"/>
                <a:ea typeface="Times New Roman"/>
              </a:rPr>
              <a:t>על פי שהחזיר לו ממון שהוא חייב לו, </a:t>
            </a:r>
            <a:r>
              <a:rPr lang="he-IL" sz="2800" dirty="0">
                <a:solidFill>
                  <a:srgbClr val="FF0000"/>
                </a:solidFill>
                <a:latin typeface="Times New Roman"/>
                <a:ea typeface="Times New Roman"/>
              </a:rPr>
              <a:t>צריך לרצותו ולשאול ממנו </a:t>
            </a:r>
            <a:r>
              <a:rPr lang="he-IL" sz="2800" dirty="0" smtClean="0">
                <a:solidFill>
                  <a:srgbClr val="FF0000"/>
                </a:solidFill>
                <a:latin typeface="Times New Roman"/>
                <a:ea typeface="Times New Roman"/>
              </a:rPr>
              <a:t>שימחל </a:t>
            </a:r>
            <a:r>
              <a:rPr lang="he-IL" sz="2800" dirty="0">
                <a:solidFill>
                  <a:srgbClr val="FF0000"/>
                </a:solidFill>
                <a:latin typeface="Times New Roman"/>
                <a:ea typeface="Times New Roman"/>
              </a:rPr>
              <a:t>לו</a:t>
            </a:r>
            <a:r>
              <a:rPr lang="he-IL" sz="2800" dirty="0">
                <a:latin typeface="Times New Roman"/>
                <a:ea typeface="Times New Roman"/>
              </a:rPr>
              <a:t>. ואפילו לא הקניט את </a:t>
            </a:r>
            <a:r>
              <a:rPr lang="he-IL" sz="2800" dirty="0" smtClean="0">
                <a:latin typeface="Times New Roman"/>
                <a:ea typeface="Times New Roman"/>
              </a:rPr>
              <a:t>חברו </a:t>
            </a:r>
            <a:r>
              <a:rPr lang="he-IL" sz="2800" dirty="0">
                <a:latin typeface="Times New Roman"/>
                <a:ea typeface="Times New Roman"/>
              </a:rPr>
              <a:t>אלא בדברים, צריך לפייסו ולפגוע </a:t>
            </a:r>
            <a:r>
              <a:rPr lang="he-IL" sz="2800" dirty="0" smtClean="0">
                <a:latin typeface="Times New Roman"/>
                <a:ea typeface="Times New Roman"/>
              </a:rPr>
              <a:t>בו (להיפגש </a:t>
            </a:r>
            <a:r>
              <a:rPr lang="he-IL" sz="2800" dirty="0" err="1" smtClean="0">
                <a:latin typeface="Times New Roman"/>
                <a:ea typeface="Times New Roman"/>
              </a:rPr>
              <a:t>עימו</a:t>
            </a:r>
            <a:r>
              <a:rPr lang="he-IL" sz="2800" dirty="0" smtClean="0">
                <a:latin typeface="Times New Roman"/>
                <a:ea typeface="Times New Roman"/>
              </a:rPr>
              <a:t>) </a:t>
            </a:r>
            <a:r>
              <a:rPr lang="he-IL" sz="2800" dirty="0">
                <a:latin typeface="Times New Roman"/>
                <a:ea typeface="Times New Roman"/>
              </a:rPr>
              <a:t>עד </a:t>
            </a:r>
            <a:r>
              <a:rPr lang="he-IL" sz="2800" dirty="0" smtClean="0">
                <a:latin typeface="Times New Roman"/>
                <a:ea typeface="Times New Roman"/>
              </a:rPr>
              <a:t>שימחל </a:t>
            </a:r>
            <a:r>
              <a:rPr lang="he-IL" sz="2800" dirty="0">
                <a:latin typeface="Times New Roman"/>
                <a:ea typeface="Times New Roman"/>
              </a:rPr>
              <a:t>לו. </a:t>
            </a:r>
            <a:endParaRPr lang="he-IL"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8112" y="4809900"/>
            <a:ext cx="1993648" cy="18594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9183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זרימה">
  <a:themeElements>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זרימה">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זרימה">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2720</TotalTime>
  <Words>1169</Words>
  <Application>Microsoft Office PowerPoint</Application>
  <PresentationFormat>‫הצגה על המסך (4:3)</PresentationFormat>
  <Paragraphs>135</Paragraphs>
  <Slides>24</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24</vt:i4>
      </vt:variant>
    </vt:vector>
  </HeadingPairs>
  <TitlesOfParts>
    <vt:vector size="25" baseType="lpstr">
      <vt:lpstr>זרימה</vt:lpstr>
      <vt:lpstr>תשובה</vt:lpstr>
      <vt:lpstr>מצגת של PowerPoint</vt:lpstr>
      <vt:lpstr> הרב משה בן מיימון, הרמב"ם, הלכות תשובה פרק א הלכה א  </vt:lpstr>
      <vt:lpstr>כיצד מתוודה?</vt:lpstr>
      <vt:lpstr>מצגת של PowerPoint</vt:lpstr>
      <vt:lpstr>וכיצד עושים תשובה?</vt:lpstr>
      <vt:lpstr>ובקיצור, מהם  חלקי התשובה?</vt:lpstr>
      <vt:lpstr>עבירות שבין אדם למקום</vt:lpstr>
      <vt:lpstr>עבירות שבין אדם לחברו</vt:lpstr>
      <vt:lpstr>ואם החבר לא רוצה למחול לי?</vt:lpstr>
      <vt:lpstr>ואם פגעתי ברב שלי???</vt:lpstr>
      <vt:lpstr>התשובה עפ"י הרב קוק</vt:lpstr>
      <vt:lpstr>התשובה עפ"י הרב עדין שטיינזלץ </vt:lpstr>
      <vt:lpstr>מה ההבדל בין התשובה שתיאר הרמב"ם לבין ה'תשובה הראשית' של הראי"ה קוק? </vt:lpstr>
      <vt:lpstr>שאלה למחשבה... </vt:lpstr>
      <vt:lpstr>ב. דרכי תשובה 5. הרב משה פיינשטיין, שו"ת אגרות משה חושן משפט חלק א סימן פח </vt:lpstr>
      <vt:lpstr>בעבר גנבתי אך איני מכיר את בעל הגניבה... מה עלי לעשות? </vt:lpstr>
      <vt:lpstr>כשהייתי קטן, גנבתי. מה לעשות?</vt:lpstr>
      <vt:lpstr>אם גנבתי מאבי או מאימי, מה לעשות?</vt:lpstr>
      <vt:lpstr>בעבר גנבתי כ"כ הרבה ואני לא זוכר כמה גנבתי...</vt:lpstr>
      <vt:lpstr>    עבדתי בעבודה ציבורית וכולם ידעו שזה בהתנדבות, אך נטלתי על כך שכר. מה לעשות?</vt:lpstr>
      <vt:lpstr>הרב עובדיה יוסף, שו"ת יחווה דעת   </vt:lpstr>
      <vt:lpstr> </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תשובה</dc:title>
  <dc:creator>sarit</dc:creator>
  <cp:lastModifiedBy>sarit</cp:lastModifiedBy>
  <cp:revision>44</cp:revision>
  <dcterms:created xsi:type="dcterms:W3CDTF">2014-08-27T07:15:32Z</dcterms:created>
  <dcterms:modified xsi:type="dcterms:W3CDTF">2014-09-01T20:16:47Z</dcterms:modified>
</cp:coreProperties>
</file>