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07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05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3645902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1190044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480651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714855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3162780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3659104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1242143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115028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3592072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395473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D5237E9-CBB2-48FF-B7B6-395E08741DE3}" type="datetimeFigureOut">
              <a:rPr lang="he-IL" smtClean="0"/>
              <a:t>כ"ח/סיון/תשע"ד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8633AB8-5DDC-4D32-983E-C5605593A8F1}" type="slidenum">
              <a:rPr lang="he-IL" smtClean="0"/>
              <a:t>‹#›</a:t>
            </a:fld>
            <a:endParaRPr lang="he-IL"/>
          </a:p>
        </p:txBody>
      </p:sp>
    </p:spTree>
    <p:extLst>
      <p:ext uri="{BB962C8B-B14F-4D97-AF65-F5344CB8AC3E}">
        <p14:creationId xmlns:p14="http://schemas.microsoft.com/office/powerpoint/2010/main" val="388674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5237E9-CBB2-48FF-B7B6-395E08741DE3}" type="datetimeFigureOut">
              <a:rPr lang="he-IL" smtClean="0"/>
              <a:t>כ"ח/סיון/תשע"ד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633AB8-5DDC-4D32-983E-C5605593A8F1}" type="slidenum">
              <a:rPr lang="he-IL" smtClean="0"/>
              <a:t>‹#›</a:t>
            </a:fld>
            <a:endParaRPr lang="he-IL"/>
          </a:p>
        </p:txBody>
      </p:sp>
    </p:spTree>
    <p:extLst>
      <p:ext uri="{BB962C8B-B14F-4D97-AF65-F5344CB8AC3E}">
        <p14:creationId xmlns:p14="http://schemas.microsoft.com/office/powerpoint/2010/main" val="350846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t="-2000" r="-4000" b="-2000"/>
          </a:stretch>
        </a:blipFill>
        <a:effectLst/>
      </p:bgPr>
    </p:bg>
    <p:spTree>
      <p:nvGrpSpPr>
        <p:cNvPr id="1" name=""/>
        <p:cNvGrpSpPr/>
        <p:nvPr/>
      </p:nvGrpSpPr>
      <p:grpSpPr>
        <a:xfrm>
          <a:off x="0" y="0"/>
          <a:ext cx="0" cy="0"/>
          <a:chOff x="0" y="0"/>
          <a:chExt cx="0" cy="0"/>
        </a:xfrm>
      </p:grpSpPr>
      <p:sp>
        <p:nvSpPr>
          <p:cNvPr id="4" name="TextBox 3"/>
          <p:cNvSpPr txBox="1"/>
          <p:nvPr/>
        </p:nvSpPr>
        <p:spPr>
          <a:xfrm>
            <a:off x="1403648" y="1772816"/>
            <a:ext cx="5400600" cy="1938992"/>
          </a:xfrm>
          <a:prstGeom prst="rect">
            <a:avLst/>
          </a:prstGeom>
          <a:noFill/>
        </p:spPr>
        <p:txBody>
          <a:bodyPr wrap="square" rtlCol="1">
            <a:spAutoFit/>
          </a:bodyPr>
          <a:lstStyle/>
          <a:p>
            <a:pPr algn="ctr"/>
            <a:r>
              <a:rPr lang="he-IL" sz="6600" dirty="0" smtClean="0">
                <a:solidFill>
                  <a:srgbClr val="0F0701"/>
                </a:solidFill>
                <a:latin typeface="FbLivorna Bold" panose="02020803050405020304" pitchFamily="18" charset="-79"/>
                <a:cs typeface="FbLivorna Bold" panose="02020803050405020304" pitchFamily="18" charset="-79"/>
              </a:rPr>
              <a:t>"שמיטת קרקעות"</a:t>
            </a:r>
          </a:p>
          <a:p>
            <a:pPr algn="ctr"/>
            <a:r>
              <a:rPr lang="he-IL" sz="5400" dirty="0" smtClean="0">
                <a:solidFill>
                  <a:srgbClr val="0F0701"/>
                </a:solidFill>
                <a:latin typeface="FbLivorna Bold" panose="02020803050405020304" pitchFamily="18" charset="-79"/>
                <a:cs typeface="FbLivorna Bold" panose="02020803050405020304" pitchFamily="18" charset="-79"/>
              </a:rPr>
              <a:t>מקורות מהתורה</a:t>
            </a:r>
            <a:endParaRPr lang="he-IL" sz="5400" dirty="0">
              <a:solidFill>
                <a:srgbClr val="0F0701"/>
              </a:solidFill>
              <a:latin typeface="FbLivorna Bold" panose="02020803050405020304" pitchFamily="18" charset="-79"/>
              <a:cs typeface="FbLivorna Bold" panose="02020803050405020304" pitchFamily="18" charset="-79"/>
            </a:endParaRPr>
          </a:p>
        </p:txBody>
      </p:sp>
    </p:spTree>
    <p:extLst>
      <p:ext uri="{BB962C8B-B14F-4D97-AF65-F5344CB8AC3E}">
        <p14:creationId xmlns:p14="http://schemas.microsoft.com/office/powerpoint/2010/main" val="82249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t="-2000" r="-4000" b="-2000"/>
          </a:stretch>
        </a:blipFill>
        <a:effectLst/>
      </p:bgPr>
    </p:bg>
    <p:spTree>
      <p:nvGrpSpPr>
        <p:cNvPr id="1" name=""/>
        <p:cNvGrpSpPr/>
        <p:nvPr/>
      </p:nvGrpSpPr>
      <p:grpSpPr>
        <a:xfrm>
          <a:off x="0" y="0"/>
          <a:ext cx="0" cy="0"/>
          <a:chOff x="0" y="0"/>
          <a:chExt cx="0" cy="0"/>
        </a:xfrm>
      </p:grpSpPr>
      <p:sp>
        <p:nvSpPr>
          <p:cNvPr id="5" name="TextBox 4"/>
          <p:cNvSpPr txBox="1"/>
          <p:nvPr/>
        </p:nvSpPr>
        <p:spPr>
          <a:xfrm>
            <a:off x="1619672" y="1196752"/>
            <a:ext cx="5112568" cy="923330"/>
          </a:xfrm>
          <a:prstGeom prst="rect">
            <a:avLst/>
          </a:prstGeom>
          <a:noFill/>
        </p:spPr>
        <p:txBody>
          <a:bodyPr wrap="square" rtlCol="1">
            <a:spAutoFit/>
          </a:bodyPr>
          <a:lstStyle/>
          <a:p>
            <a:r>
              <a:rPr lang="he-IL" dirty="0" smtClean="0">
                <a:latin typeface="FbLivorna Bold" panose="02020803050405020304" pitchFamily="18" charset="-79"/>
                <a:cs typeface="FbLivorna Bold" panose="02020803050405020304" pitchFamily="18" charset="-79"/>
              </a:rPr>
              <a:t>"ושש שנים תזרע את ארצך, ואספת את תבואתה, והשביעית תשמטנה </a:t>
            </a:r>
            <a:r>
              <a:rPr lang="he-IL" dirty="0" err="1" smtClean="0">
                <a:latin typeface="FbLivorna Bold" panose="02020803050405020304" pitchFamily="18" charset="-79"/>
                <a:cs typeface="FbLivorna Bold" panose="02020803050405020304" pitchFamily="18" charset="-79"/>
              </a:rPr>
              <a:t>ונטשתה</a:t>
            </a:r>
            <a:r>
              <a:rPr lang="he-IL" dirty="0" smtClean="0">
                <a:latin typeface="FbLivorna Bold" panose="02020803050405020304" pitchFamily="18" charset="-79"/>
                <a:cs typeface="FbLivorna Bold" panose="02020803050405020304" pitchFamily="18" charset="-79"/>
              </a:rPr>
              <a:t>, ואכלו אביוני עמך, </a:t>
            </a:r>
            <a:r>
              <a:rPr lang="he-IL" dirty="0" err="1" smtClean="0">
                <a:latin typeface="FbLivorna Bold" panose="02020803050405020304" pitchFamily="18" charset="-79"/>
                <a:cs typeface="FbLivorna Bold" panose="02020803050405020304" pitchFamily="18" charset="-79"/>
              </a:rPr>
              <a:t>ויתרם</a:t>
            </a:r>
            <a:r>
              <a:rPr lang="he-IL" dirty="0" smtClean="0">
                <a:latin typeface="FbLivorna Bold" panose="02020803050405020304" pitchFamily="18" charset="-79"/>
                <a:cs typeface="FbLivorna Bold" panose="02020803050405020304" pitchFamily="18" charset="-79"/>
              </a:rPr>
              <a:t> תאכל חית השדה, כן תעשה לכרמך לזיתך" </a:t>
            </a:r>
            <a:r>
              <a:rPr lang="he-IL" sz="1400" dirty="0" smtClean="0">
                <a:latin typeface="FbLivorna Bold" panose="02020803050405020304" pitchFamily="18" charset="-79"/>
                <a:cs typeface="FbLivorna Bold" panose="02020803050405020304" pitchFamily="18" charset="-79"/>
              </a:rPr>
              <a:t>(שמות </a:t>
            </a:r>
            <a:r>
              <a:rPr lang="he-IL" sz="1400" dirty="0" err="1" smtClean="0">
                <a:latin typeface="FbLivorna Bold" panose="02020803050405020304" pitchFamily="18" charset="-79"/>
                <a:cs typeface="FbLivorna Bold" panose="02020803050405020304" pitchFamily="18" charset="-79"/>
              </a:rPr>
              <a:t>כג</a:t>
            </a:r>
            <a:r>
              <a:rPr lang="he-IL" sz="1400" dirty="0" smtClean="0">
                <a:latin typeface="FbLivorna Bold" panose="02020803050405020304" pitchFamily="18" charset="-79"/>
                <a:cs typeface="FbLivorna Bold" panose="02020803050405020304" pitchFamily="18" charset="-79"/>
              </a:rPr>
              <a:t>, י-יא)</a:t>
            </a:r>
            <a:endParaRPr lang="he-IL" sz="1400" dirty="0">
              <a:latin typeface="FbLivorna Bold" panose="02020803050405020304" pitchFamily="18" charset="-79"/>
              <a:cs typeface="FbLivorna Bold" panose="02020803050405020304" pitchFamily="18" charset="-79"/>
            </a:endParaRPr>
          </a:p>
        </p:txBody>
      </p:sp>
      <p:sp>
        <p:nvSpPr>
          <p:cNvPr id="4" name="TextBox 3"/>
          <p:cNvSpPr txBox="1"/>
          <p:nvPr/>
        </p:nvSpPr>
        <p:spPr>
          <a:xfrm>
            <a:off x="1619672" y="2348880"/>
            <a:ext cx="5112568" cy="2031325"/>
          </a:xfrm>
          <a:prstGeom prst="rect">
            <a:avLst/>
          </a:prstGeom>
          <a:noFill/>
        </p:spPr>
        <p:txBody>
          <a:bodyPr wrap="square" rtlCol="1">
            <a:spAutoFit/>
          </a:bodyPr>
          <a:lstStyle/>
          <a:p>
            <a:r>
              <a:rPr lang="he-IL" dirty="0" smtClean="0">
                <a:latin typeface="FbLivorna Bold" panose="02020803050405020304" pitchFamily="18" charset="-79"/>
                <a:cs typeface="FbLivorna Bold" panose="02020803050405020304" pitchFamily="18" charset="-79"/>
              </a:rPr>
              <a:t>"דבר אל בני ישראל ואמרת אליהם, כי תבואו אל הארץ אשר אני נותן לכם, ושבתה הארץ שבת לה'. שש שנים תזרע שדך ושש שנים תזמור כרמך, ואספת את תבואתה. ובשנה השביעית שבת שבתון יהיה לארץ שבת לה', שדך לא תזרע וכרמך לא תזמור. את ספיח קצירך לא תקצור ואת ענבי נזירך לא תבצור, שנת ש/</a:t>
            </a:r>
            <a:r>
              <a:rPr lang="he-IL" dirty="0" err="1" smtClean="0">
                <a:latin typeface="FbLivorna Bold" panose="02020803050405020304" pitchFamily="18" charset="-79"/>
                <a:cs typeface="FbLivorna Bold" panose="02020803050405020304" pitchFamily="18" charset="-79"/>
              </a:rPr>
              <a:t>בתון</a:t>
            </a:r>
            <a:r>
              <a:rPr lang="he-IL" dirty="0" smtClean="0">
                <a:latin typeface="FbLivorna Bold" panose="02020803050405020304" pitchFamily="18" charset="-79"/>
                <a:cs typeface="FbLivorna Bold" panose="02020803050405020304" pitchFamily="18" charset="-79"/>
              </a:rPr>
              <a:t> יהיה לארץ. </a:t>
            </a:r>
            <a:r>
              <a:rPr lang="he-IL" dirty="0" err="1" smtClean="0">
                <a:latin typeface="FbLivorna Bold" panose="02020803050405020304" pitchFamily="18" charset="-79"/>
                <a:cs typeface="FbLivorna Bold" panose="02020803050405020304" pitchFamily="18" charset="-79"/>
              </a:rPr>
              <a:t>והיתה</a:t>
            </a:r>
            <a:r>
              <a:rPr lang="he-IL" dirty="0" smtClean="0">
                <a:latin typeface="FbLivorna Bold" panose="02020803050405020304" pitchFamily="18" charset="-79"/>
                <a:cs typeface="FbLivorna Bold" panose="02020803050405020304" pitchFamily="18" charset="-79"/>
              </a:rPr>
              <a:t> שבת הארץ לכם לאוכלה, לך ולעבדך ולאמתך, ולשכירך ולתושבך הגרים עמך. ולבהמתך ולחיה אשר בארצך תהיה כל תבואתה לאכול </a:t>
            </a:r>
            <a:r>
              <a:rPr lang="he-IL" sz="1400" dirty="0" smtClean="0">
                <a:latin typeface="FbLivorna Bold" panose="02020803050405020304" pitchFamily="18" charset="-79"/>
                <a:cs typeface="FbLivorna Bold" panose="02020803050405020304" pitchFamily="18" charset="-79"/>
              </a:rPr>
              <a:t>(ויקרא כה, ב-ז)</a:t>
            </a:r>
            <a:endParaRPr lang="he-IL" sz="1400" dirty="0">
              <a:latin typeface="FbLivorna Bold" panose="02020803050405020304" pitchFamily="18" charset="-79"/>
              <a:cs typeface="FbLivorna Bold" panose="02020803050405020304" pitchFamily="18" charset="-79"/>
            </a:endParaRPr>
          </a:p>
        </p:txBody>
      </p:sp>
    </p:spTree>
    <p:extLst>
      <p:ext uri="{BB962C8B-B14F-4D97-AF65-F5344CB8AC3E}">
        <p14:creationId xmlns:p14="http://schemas.microsoft.com/office/powerpoint/2010/main" val="77703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4" name="TextBox 3"/>
          <p:cNvSpPr txBox="1"/>
          <p:nvPr/>
        </p:nvSpPr>
        <p:spPr>
          <a:xfrm>
            <a:off x="827584" y="2507412"/>
            <a:ext cx="7776864" cy="3693319"/>
          </a:xfrm>
          <a:prstGeom prst="rect">
            <a:avLst/>
          </a:prstGeom>
          <a:noFill/>
        </p:spPr>
        <p:txBody>
          <a:bodyPr wrap="square" rtlCol="1">
            <a:spAutoFit/>
          </a:bodyPr>
          <a:lstStyle/>
          <a:p>
            <a:r>
              <a:rPr lang="he-IL" sz="2400" dirty="0" smtClean="0">
                <a:solidFill>
                  <a:schemeClr val="bg1"/>
                </a:solidFill>
                <a:latin typeface="FbLivorna Bold" panose="02020803050405020304" pitchFamily="18" charset="-79"/>
                <a:cs typeface="FbLivorna Bold" panose="02020803050405020304" pitchFamily="18" charset="-79"/>
              </a:rPr>
              <a:t>טעמים למצוות השמיטה:</a:t>
            </a:r>
          </a:p>
          <a:p>
            <a:endParaRPr lang="he-IL" dirty="0" smtClean="0">
              <a:solidFill>
                <a:schemeClr val="bg1"/>
              </a:solidFill>
              <a:latin typeface="FbLivorna Bold" panose="02020803050405020304" pitchFamily="18" charset="-79"/>
              <a:cs typeface="FbLivorna Bold" panose="02020803050405020304" pitchFamily="18" charset="-79"/>
            </a:endParaRPr>
          </a:p>
          <a:p>
            <a:pPr marL="342900" indent="-342900">
              <a:buAutoNum type="arabicPeriod"/>
            </a:pPr>
            <a:r>
              <a:rPr lang="he-IL" sz="2400" dirty="0" smtClean="0">
                <a:solidFill>
                  <a:schemeClr val="bg1"/>
                </a:solidFill>
                <a:latin typeface="FbLivorna Bold" panose="02020803050405020304" pitchFamily="18" charset="-79"/>
                <a:cs typeface="FbLivorna Bold" panose="02020803050405020304" pitchFamily="18" charset="-79"/>
              </a:rPr>
              <a:t>לקבוע בליבנו בחוזקה עניין חידוש העולם והאמונה בה'. כמו שאנו עובדים שישה ימים ונחים ביום השביעי. כך האדמה צריכה לנוח בשנה השביעית וע"י כך יזכור האדם שהאדמה מוציאה את יבולה לא מכוחה אלא מכוח אדון </a:t>
            </a:r>
            <a:r>
              <a:rPr lang="he-IL" sz="2400" dirty="0" err="1" smtClean="0">
                <a:solidFill>
                  <a:schemeClr val="bg1"/>
                </a:solidFill>
                <a:latin typeface="FbLivorna Bold" panose="02020803050405020304" pitchFamily="18" charset="-79"/>
                <a:cs typeface="FbLivorna Bold" panose="02020803050405020304" pitchFamily="18" charset="-79"/>
              </a:rPr>
              <a:t>הכל</a:t>
            </a:r>
            <a:r>
              <a:rPr lang="he-IL" sz="2400" dirty="0" smtClean="0">
                <a:solidFill>
                  <a:schemeClr val="bg1"/>
                </a:solidFill>
                <a:latin typeface="FbLivorna Bold" panose="02020803050405020304" pitchFamily="18" charset="-79"/>
                <a:cs typeface="FbLivorna Bold" panose="02020803050405020304" pitchFamily="18" charset="-79"/>
              </a:rPr>
              <a:t>. (תמצית דברי ספר החינוך מצוה פד)</a:t>
            </a:r>
          </a:p>
          <a:p>
            <a:pPr marL="342900" indent="-342900">
              <a:buAutoNum type="arabicPeriod"/>
            </a:pPr>
            <a:r>
              <a:rPr lang="he-IL" sz="2400" dirty="0" smtClean="0">
                <a:solidFill>
                  <a:schemeClr val="bg1"/>
                </a:solidFill>
                <a:latin typeface="FbLivorna Bold" panose="02020803050405020304" pitchFamily="18" charset="-79"/>
                <a:cs typeface="FbLivorna Bold" panose="02020803050405020304" pitchFamily="18" charset="-79"/>
              </a:rPr>
              <a:t>להתרגל לעזור לעני – רצה הקב"ה להרגיל את ברואיו במידת </a:t>
            </a:r>
            <a:r>
              <a:rPr lang="he-IL" sz="2400" dirty="0" err="1" smtClean="0">
                <a:solidFill>
                  <a:schemeClr val="bg1"/>
                </a:solidFill>
                <a:latin typeface="FbLivorna Bold" panose="02020803050405020304" pitchFamily="18" charset="-79"/>
                <a:cs typeface="FbLivorna Bold" panose="02020803050405020304" pitchFamily="18" charset="-79"/>
              </a:rPr>
              <a:t>הותרנות</a:t>
            </a:r>
            <a:r>
              <a:rPr lang="he-IL" sz="2400" dirty="0" smtClean="0">
                <a:solidFill>
                  <a:schemeClr val="bg1"/>
                </a:solidFill>
                <a:latin typeface="FbLivorna Bold" panose="02020803050405020304" pitchFamily="18" charset="-79"/>
                <a:cs typeface="FbLivorna Bold" panose="02020803050405020304" pitchFamily="18" charset="-79"/>
              </a:rPr>
              <a:t> והרחמים – שאלו מידות משובחות. ומתוך כך, שמידותיהם יתעדנו, יהיו ראויים לקבל הטובה.  (שם, מצוה פד ומצוה </a:t>
            </a:r>
            <a:r>
              <a:rPr lang="he-IL" sz="2400" dirty="0" err="1" smtClean="0">
                <a:solidFill>
                  <a:schemeClr val="bg1"/>
                </a:solidFill>
                <a:latin typeface="FbLivorna Bold" panose="02020803050405020304" pitchFamily="18" charset="-79"/>
                <a:cs typeface="FbLivorna Bold" panose="02020803050405020304" pitchFamily="18" charset="-79"/>
              </a:rPr>
              <a:t>סו</a:t>
            </a:r>
            <a:r>
              <a:rPr lang="he-IL" sz="2400" dirty="0" smtClean="0">
                <a:solidFill>
                  <a:schemeClr val="bg1"/>
                </a:solidFill>
                <a:latin typeface="FbLivorna Bold" panose="02020803050405020304" pitchFamily="18" charset="-79"/>
                <a:cs typeface="FbLivorna Bold" panose="02020803050405020304" pitchFamily="18" charset="-79"/>
              </a:rPr>
              <a:t>)</a:t>
            </a:r>
          </a:p>
          <a:p>
            <a:pPr marL="342900" indent="-342900">
              <a:buAutoNum type="arabicPeriod"/>
            </a:pPr>
            <a:r>
              <a:rPr lang="he-IL" sz="2400" dirty="0" smtClean="0">
                <a:solidFill>
                  <a:schemeClr val="bg1"/>
                </a:solidFill>
                <a:latin typeface="FbLivorna Bold" panose="02020803050405020304" pitchFamily="18" charset="-79"/>
                <a:cs typeface="FbLivorna Bold" panose="02020803050405020304" pitchFamily="18" charset="-79"/>
              </a:rPr>
              <a:t>חיזוק מידת </a:t>
            </a:r>
            <a:r>
              <a:rPr lang="he-IL" sz="2400" dirty="0" err="1" smtClean="0">
                <a:solidFill>
                  <a:schemeClr val="bg1"/>
                </a:solidFill>
                <a:latin typeface="FbLivorna Bold" panose="02020803050405020304" pitchFamily="18" charset="-79"/>
                <a:cs typeface="FbLivorna Bold" panose="02020803050405020304" pitchFamily="18" charset="-79"/>
              </a:rPr>
              <a:t>הבטחון</a:t>
            </a:r>
            <a:r>
              <a:rPr lang="he-IL" sz="2400" dirty="0" smtClean="0">
                <a:solidFill>
                  <a:schemeClr val="bg1"/>
                </a:solidFill>
                <a:latin typeface="FbLivorna Bold" panose="02020803050405020304" pitchFamily="18" charset="-79"/>
                <a:cs typeface="FbLivorna Bold" panose="02020803050405020304" pitchFamily="18" charset="-79"/>
              </a:rPr>
              <a:t> בקב"ה. </a:t>
            </a:r>
            <a:r>
              <a:rPr lang="he-IL" sz="2400" dirty="0" err="1" smtClean="0">
                <a:solidFill>
                  <a:schemeClr val="bg1"/>
                </a:solidFill>
                <a:latin typeface="FbLivorna Bold" panose="02020803050405020304" pitchFamily="18" charset="-79"/>
                <a:cs typeface="FbLivorna Bold" panose="02020803050405020304" pitchFamily="18" charset="-79"/>
              </a:rPr>
              <a:t>והרפייה</a:t>
            </a:r>
            <a:r>
              <a:rPr lang="he-IL" sz="2400" dirty="0" smtClean="0">
                <a:solidFill>
                  <a:schemeClr val="bg1"/>
                </a:solidFill>
                <a:latin typeface="FbLivorna Bold" panose="02020803050405020304" pitchFamily="18" charset="-79"/>
                <a:cs typeface="FbLivorna Bold" panose="02020803050405020304" pitchFamily="18" charset="-79"/>
              </a:rPr>
              <a:t> ממידת הרכושנות (שם)</a:t>
            </a:r>
            <a:endParaRPr lang="he-IL" sz="2400" dirty="0">
              <a:solidFill>
                <a:schemeClr val="bg1"/>
              </a:solidFill>
              <a:latin typeface="FbLivorna Bold" panose="02020803050405020304" pitchFamily="18" charset="-79"/>
              <a:cs typeface="FbLivorna Bold" panose="02020803050405020304" pitchFamily="18" charset="-79"/>
            </a:endParaRPr>
          </a:p>
        </p:txBody>
      </p:sp>
    </p:spTree>
    <p:extLst>
      <p:ext uri="{BB962C8B-B14F-4D97-AF65-F5344CB8AC3E}">
        <p14:creationId xmlns:p14="http://schemas.microsoft.com/office/powerpoint/2010/main" val="212241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95536" y="836712"/>
            <a:ext cx="8136904" cy="4832092"/>
          </a:xfrm>
          <a:prstGeom prst="rect">
            <a:avLst/>
          </a:prstGeom>
          <a:noFill/>
        </p:spPr>
        <p:txBody>
          <a:bodyPr wrap="square" rtlCol="1">
            <a:spAutoFit/>
          </a:bodyPr>
          <a:lstStyle/>
          <a:p>
            <a:r>
              <a:rPr lang="he-IL" sz="2800" dirty="0" smtClean="0">
                <a:latin typeface="FbLivorna Bold" panose="02020803050405020304" pitchFamily="18" charset="-79"/>
                <a:cs typeface="FbLivorna Bold" panose="02020803050405020304" pitchFamily="18" charset="-79"/>
              </a:rPr>
              <a:t>החישוב מתי חלה שנת שמיטה:</a:t>
            </a:r>
          </a:p>
          <a:p>
            <a:r>
              <a:rPr lang="he-IL" sz="2800" dirty="0" smtClean="0">
                <a:latin typeface="FbLivorna Bold" panose="02020803050405020304" pitchFamily="18" charset="-79"/>
                <a:cs typeface="FbLivorna Bold" panose="02020803050405020304" pitchFamily="18" charset="-79"/>
              </a:rPr>
              <a:t>יחלק מספר השנים מבריאת העולם לשבע. אם יתחלק ללא שארית הרי שנה זו היא שנת שמיטה. ואם יתחלק עם שארית – השארית מראה את מספר השנה במחזור השמיטה. </a:t>
            </a:r>
          </a:p>
          <a:p>
            <a:r>
              <a:rPr lang="he-IL" sz="2800" dirty="0" smtClean="0">
                <a:latin typeface="FbLivorna Bold" panose="02020803050405020304" pitchFamily="18" charset="-79"/>
                <a:cs typeface="FbLivorna Bold" panose="02020803050405020304" pitchFamily="18" charset="-79"/>
              </a:rPr>
              <a:t>למשל: שנת תשמ"ו – 5746 לחלק ב- 7 התוצאה היא: 820 ושארית 6. ז"א שנת תשמ"ו היא השנה השישית לשמיטה.</a:t>
            </a:r>
          </a:p>
          <a:p>
            <a:endParaRPr lang="he-IL" sz="2800" dirty="0">
              <a:latin typeface="FbLivorna Bold" panose="02020803050405020304" pitchFamily="18" charset="-79"/>
              <a:cs typeface="FbLivorna Bold" panose="02020803050405020304" pitchFamily="18" charset="-79"/>
            </a:endParaRPr>
          </a:p>
          <a:p>
            <a:r>
              <a:rPr lang="he-IL" sz="2800" dirty="0" smtClean="0">
                <a:latin typeface="FbLivorna Bold" panose="02020803050405020304" pitchFamily="18" charset="-79"/>
                <a:cs typeface="FbLivorna Bold" panose="02020803050405020304" pitchFamily="18" charset="-79"/>
              </a:rPr>
              <a:t>חשבון זה הוא סימן אך בפועל החלו את </a:t>
            </a:r>
            <a:r>
              <a:rPr lang="he-IL" sz="2800" dirty="0" err="1" smtClean="0">
                <a:latin typeface="FbLivorna Bold" panose="02020803050405020304" pitchFamily="18" charset="-79"/>
                <a:cs typeface="FbLivorna Bold" panose="02020803050405020304" pitchFamily="18" charset="-79"/>
              </a:rPr>
              <a:t>המנין</a:t>
            </a:r>
            <a:r>
              <a:rPr lang="he-IL" sz="2800" dirty="0" smtClean="0">
                <a:latin typeface="FbLivorna Bold" panose="02020803050405020304" pitchFamily="18" charset="-79"/>
                <a:cs typeface="FbLivorna Bold" panose="02020803050405020304" pitchFamily="18" charset="-79"/>
              </a:rPr>
              <a:t> מזמן כניסת בני ישראל לארץ, כבשו וחילקו אותה. </a:t>
            </a:r>
          </a:p>
          <a:p>
            <a:endParaRPr lang="he-IL" sz="2800" dirty="0">
              <a:latin typeface="FbLivorna Bold" panose="02020803050405020304" pitchFamily="18" charset="-79"/>
              <a:cs typeface="FbLivorna Bold" panose="02020803050405020304" pitchFamily="18" charset="-79"/>
            </a:endParaRPr>
          </a:p>
          <a:p>
            <a:r>
              <a:rPr lang="he-IL" sz="2800" dirty="0" smtClean="0">
                <a:latin typeface="FbLivorna Bold" panose="02020803050405020304" pitchFamily="18" charset="-79"/>
                <a:cs typeface="FbLivorna Bold" panose="02020803050405020304" pitchFamily="18" charset="-79"/>
              </a:rPr>
              <a:t>בזמננו – לפי רוב הפוסקים – מצוות השמיטה נוהגת מדרבנן.</a:t>
            </a:r>
            <a:endParaRPr lang="he-IL" sz="2800" dirty="0">
              <a:latin typeface="FbLivorna Bold" panose="02020803050405020304" pitchFamily="18" charset="-79"/>
              <a:cs typeface="FbLivorna Bold" panose="02020803050405020304" pitchFamily="18" charset="-79"/>
            </a:endParaRPr>
          </a:p>
        </p:txBody>
      </p:sp>
    </p:spTree>
    <p:extLst>
      <p:ext uri="{BB962C8B-B14F-4D97-AF65-F5344CB8AC3E}">
        <p14:creationId xmlns:p14="http://schemas.microsoft.com/office/powerpoint/2010/main" val="366954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4" name="TextBox 3"/>
          <p:cNvSpPr txBox="1"/>
          <p:nvPr/>
        </p:nvSpPr>
        <p:spPr>
          <a:xfrm>
            <a:off x="683568" y="476672"/>
            <a:ext cx="7920880" cy="5457456"/>
          </a:xfrm>
          <a:prstGeom prst="rect">
            <a:avLst/>
          </a:prstGeom>
          <a:noFill/>
        </p:spPr>
        <p:txBody>
          <a:bodyPr wrap="square" rtlCol="1">
            <a:spAutoFit/>
          </a:bodyPr>
          <a:lstStyle/>
          <a:p>
            <a:pPr>
              <a:lnSpc>
                <a:spcPts val="2800"/>
              </a:lnSpc>
            </a:pPr>
            <a:r>
              <a:rPr lang="he-IL" sz="2000" dirty="0" smtClean="0">
                <a:latin typeface="FbLivorna Bold" panose="02020803050405020304" pitchFamily="18" charset="-79"/>
                <a:cs typeface="FbLivorna Bold" panose="02020803050405020304" pitchFamily="18" charset="-79"/>
              </a:rPr>
              <a:t>ערב שביעית:</a:t>
            </a:r>
          </a:p>
          <a:p>
            <a:pPr>
              <a:lnSpc>
                <a:spcPts val="2800"/>
              </a:lnSpc>
            </a:pPr>
            <a:r>
              <a:rPr lang="he-IL" sz="2000" dirty="0" smtClean="0">
                <a:latin typeface="FbLivorna Bold" panose="02020803050405020304" pitchFamily="18" charset="-79"/>
                <a:cs typeface="FbLivorna Bold" panose="02020803050405020304" pitchFamily="18" charset="-79"/>
              </a:rPr>
              <a:t>בזמן התורה נהגו "תוספת שביעית". ז"א עבודת האדמה נאסרה שלושים יום לפני השמיטה. וחז"ל אף אסרו חרישה בשדה תבואה מחג הפסח. ובשדה אילן מחג השבועות של שנה שישית.</a:t>
            </a:r>
          </a:p>
          <a:p>
            <a:pPr>
              <a:lnSpc>
                <a:spcPts val="2800"/>
              </a:lnSpc>
            </a:pPr>
            <a:r>
              <a:rPr lang="he-IL" sz="2000" dirty="0" smtClean="0">
                <a:latin typeface="FbLivorna Bold" panose="02020803050405020304" pitchFamily="18" charset="-79"/>
                <a:cs typeface="FbLivorna Bold" panose="02020803050405020304" pitchFamily="18" charset="-79"/>
              </a:rPr>
              <a:t>בימינו העבודות מותרות עד א' בתשרי.</a:t>
            </a:r>
          </a:p>
          <a:p>
            <a:pPr>
              <a:lnSpc>
                <a:spcPts val="2800"/>
              </a:lnSpc>
            </a:pPr>
            <a:endParaRPr lang="he-IL" sz="2000" dirty="0">
              <a:latin typeface="FbLivorna Bold" panose="02020803050405020304" pitchFamily="18" charset="-79"/>
              <a:cs typeface="FbLivorna Bold" panose="02020803050405020304" pitchFamily="18" charset="-79"/>
            </a:endParaRPr>
          </a:p>
          <a:p>
            <a:pPr>
              <a:lnSpc>
                <a:spcPts val="2800"/>
              </a:lnSpc>
            </a:pPr>
            <a:r>
              <a:rPr lang="he-IL" sz="2000" dirty="0" smtClean="0">
                <a:latin typeface="FbLivorna Bold" panose="02020803050405020304" pitchFamily="18" charset="-79"/>
                <a:cs typeface="FbLivorna Bold" panose="02020803050405020304" pitchFamily="18" charset="-79"/>
              </a:rPr>
              <a:t>למרות האמור למעלה:</a:t>
            </a:r>
          </a:p>
          <a:p>
            <a:pPr>
              <a:lnSpc>
                <a:spcPts val="2800"/>
              </a:lnSpc>
            </a:pPr>
            <a:r>
              <a:rPr lang="he-IL" sz="2000" dirty="0" smtClean="0">
                <a:latin typeface="FbLivorna Bold" panose="02020803050405020304" pitchFamily="18" charset="-79"/>
                <a:cs typeface="FbLivorna Bold" panose="02020803050405020304" pitchFamily="18" charset="-79"/>
              </a:rPr>
              <a:t>א. אסרו חכמים לנטוע עץ פרי פחות מ-44 יום לשנת השמיטה. שלא יחשבו שנטע בשביעית כי מניין שנות העולה יתחיל בשביעית לפי שאין מונים שנת עורלה בפחות מ-44 יום.</a:t>
            </a:r>
          </a:p>
          <a:p>
            <a:pPr>
              <a:lnSpc>
                <a:spcPts val="2800"/>
              </a:lnSpc>
            </a:pPr>
            <a:r>
              <a:rPr lang="he-IL" sz="2000" dirty="0" smtClean="0">
                <a:latin typeface="FbLivorna Bold" panose="02020803050405020304" pitchFamily="18" charset="-79"/>
                <a:cs typeface="FbLivorna Bold" panose="02020803050405020304" pitchFamily="18" charset="-79"/>
              </a:rPr>
              <a:t>ב. מותר לזרוע עד ר"ה של שביעית.</a:t>
            </a:r>
            <a:r>
              <a:rPr lang="he-IL" sz="2000" dirty="0">
                <a:latin typeface="FbLivorna Bold" panose="02020803050405020304" pitchFamily="18" charset="-79"/>
                <a:cs typeface="FbLivorna Bold" panose="02020803050405020304" pitchFamily="18" charset="-79"/>
              </a:rPr>
              <a:t> </a:t>
            </a:r>
            <a:r>
              <a:rPr lang="he-IL" sz="2000" dirty="0" smtClean="0">
                <a:latin typeface="FbLivorna Bold" panose="02020803050405020304" pitchFamily="18" charset="-79"/>
                <a:cs typeface="FbLivorna Bold" panose="02020803050405020304" pitchFamily="18" charset="-79"/>
              </a:rPr>
              <a:t>אבל לא כדאי כדי שלא יהיה חייב </a:t>
            </a:r>
            <a:r>
              <a:rPr lang="he-IL" sz="2000" dirty="0" err="1" smtClean="0">
                <a:latin typeface="FbLivorna Bold" panose="02020803050405020304" pitchFamily="18" charset="-79"/>
                <a:cs typeface="FbLivorna Bold" panose="02020803050405020304" pitchFamily="18" charset="-79"/>
              </a:rPr>
              <a:t>לעוקרו</a:t>
            </a:r>
            <a:r>
              <a:rPr lang="he-IL" sz="2000" dirty="0" smtClean="0">
                <a:latin typeface="FbLivorna Bold" panose="02020803050405020304" pitchFamily="18" charset="-79"/>
                <a:cs typeface="FbLivorna Bold" panose="02020803050405020304" pitchFamily="18" charset="-79"/>
              </a:rPr>
              <a:t> – מדין </a:t>
            </a:r>
            <a:r>
              <a:rPr lang="he-IL" sz="2000" dirty="0" err="1" smtClean="0">
                <a:latin typeface="FbLivorna Bold" panose="02020803050405020304" pitchFamily="18" charset="-79"/>
                <a:cs typeface="FbLivorna Bold" panose="02020803050405020304" pitchFamily="18" charset="-79"/>
              </a:rPr>
              <a:t>ספיחין</a:t>
            </a:r>
            <a:r>
              <a:rPr lang="he-IL" sz="2000" dirty="0" smtClean="0">
                <a:latin typeface="FbLivorna Bold" panose="02020803050405020304" pitchFamily="18" charset="-79"/>
                <a:cs typeface="FbLivorna Bold" panose="02020803050405020304" pitchFamily="18" charset="-79"/>
              </a:rPr>
              <a:t>. (אם השתרש ונקלט בשביעית). תבואה וקטניות אם הגיעו לשליש גידולם בתוך שנת השביעית (אפילו אם החלו לצמוח לפני שביעית) הרי הם </a:t>
            </a:r>
            <a:r>
              <a:rPr lang="he-IL" sz="2000" dirty="0" err="1" smtClean="0">
                <a:latin typeface="FbLivorna Bold" panose="02020803050405020304" pitchFamily="18" charset="-79"/>
                <a:cs typeface="FbLivorna Bold" panose="02020803050405020304" pitchFamily="18" charset="-79"/>
              </a:rPr>
              <a:t>ספיחין</a:t>
            </a:r>
            <a:r>
              <a:rPr lang="he-IL" sz="2000" dirty="0" smtClean="0">
                <a:latin typeface="FbLivorna Bold" panose="02020803050405020304" pitchFamily="18" charset="-79"/>
                <a:cs typeface="FbLivorna Bold" panose="02020803050405020304" pitchFamily="18" charset="-79"/>
              </a:rPr>
              <a:t>.</a:t>
            </a:r>
          </a:p>
          <a:p>
            <a:pPr>
              <a:lnSpc>
                <a:spcPts val="2800"/>
              </a:lnSpc>
            </a:pPr>
            <a:r>
              <a:rPr lang="he-IL" sz="2000" dirty="0" smtClean="0">
                <a:latin typeface="FbLivorna Bold" panose="02020803050405020304" pitchFamily="18" charset="-79"/>
                <a:cs typeface="FbLivorna Bold" panose="02020803050405020304" pitchFamily="18" charset="-79"/>
              </a:rPr>
              <a:t>ג. מותר לטעת אילן סרק (שאין בו מניין עורלה)ומותר לזרוע את כל סוגי הצמחים שאין בהם איסור </a:t>
            </a:r>
            <a:r>
              <a:rPr lang="he-IL" sz="2000" dirty="0" err="1" smtClean="0">
                <a:latin typeface="FbLivorna Bold" panose="02020803050405020304" pitchFamily="18" charset="-79"/>
                <a:cs typeface="FbLivorna Bold" panose="02020803050405020304" pitchFamily="18" charset="-79"/>
              </a:rPr>
              <a:t>ספיחין</a:t>
            </a:r>
            <a:r>
              <a:rPr lang="he-IL" sz="2000" dirty="0" smtClean="0">
                <a:latin typeface="FbLivorna Bold" panose="02020803050405020304" pitchFamily="18" charset="-79"/>
                <a:cs typeface="FbLivorna Bold" panose="02020803050405020304" pitchFamily="18" charset="-79"/>
              </a:rPr>
              <a:t> – עד ר"ה של שביעית.</a:t>
            </a:r>
          </a:p>
          <a:p>
            <a:pPr>
              <a:lnSpc>
                <a:spcPts val="2800"/>
              </a:lnSpc>
            </a:pPr>
            <a:r>
              <a:rPr lang="he-IL" sz="2000" dirty="0" smtClean="0">
                <a:latin typeface="FbLivorna Bold" panose="02020803050405020304" pitchFamily="18" charset="-79"/>
                <a:cs typeface="FbLivorna Bold" panose="02020803050405020304" pitchFamily="18" charset="-79"/>
              </a:rPr>
              <a:t>ד. גם מלאכות שמותרות לעשות בשנת השמיטה במקום הפסד, עדיף להקדימן ולעשותן לפני שנת השמיטה.</a:t>
            </a:r>
          </a:p>
        </p:txBody>
      </p:sp>
    </p:spTree>
    <p:extLst>
      <p:ext uri="{BB962C8B-B14F-4D97-AF65-F5344CB8AC3E}">
        <p14:creationId xmlns:p14="http://schemas.microsoft.com/office/powerpoint/2010/main" val="302247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498</Words>
  <Application>Microsoft Office PowerPoint</Application>
  <PresentationFormat>‫הצגה על המסך (4:3)</PresentationFormat>
  <Paragraphs>25</Paragraphs>
  <Slides>5</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5</vt:i4>
      </vt:variant>
    </vt:vector>
  </HeadingPairs>
  <TitlesOfParts>
    <vt:vector size="6" baseType="lpstr">
      <vt:lpstr>ערכת נושא Office</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Shoresh</dc:creator>
  <cp:lastModifiedBy>Shoresh</cp:lastModifiedBy>
  <cp:revision>14</cp:revision>
  <dcterms:created xsi:type="dcterms:W3CDTF">2014-06-26T09:20:29Z</dcterms:created>
  <dcterms:modified xsi:type="dcterms:W3CDTF">2014-06-26T11:03:17Z</dcterms:modified>
</cp:coreProperties>
</file>