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5" d="100"/>
          <a:sy n="85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4CFC-82D7-44DC-B683-D66EEDD94223}" type="datetimeFigureOut">
              <a:rPr lang="he-IL" smtClean="0"/>
              <a:t>ג'/תמוז/תשע"ד</a:t>
            </a:fld>
            <a:endParaRPr lang="he-IL"/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6287-FDCE-450B-81A5-4D4D901C4EE5}" type="slidenum">
              <a:rPr lang="he-IL" smtClean="0"/>
              <a:t>‹#›</a:t>
            </a:fld>
            <a:endParaRPr lang="he-IL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4CFC-82D7-44DC-B683-D66EEDD94223}" type="datetimeFigureOut">
              <a:rPr lang="he-IL" smtClean="0"/>
              <a:t>ג'/תמוז/תשע"ד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6287-FDCE-450B-81A5-4D4D901C4EE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4CFC-82D7-44DC-B683-D66EEDD94223}" type="datetimeFigureOut">
              <a:rPr lang="he-IL" smtClean="0"/>
              <a:t>ג'/תמוז/תשע"ד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6287-FDCE-450B-81A5-4D4D901C4EE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4CFC-82D7-44DC-B683-D66EEDD94223}" type="datetimeFigureOut">
              <a:rPr lang="he-IL" smtClean="0"/>
              <a:t>ג'/תמוז/תשע"ד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6287-FDCE-450B-81A5-4D4D901C4EE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4CFC-82D7-44DC-B683-D66EEDD94223}" type="datetimeFigureOut">
              <a:rPr lang="he-IL" smtClean="0"/>
              <a:t>ג'/תמוז/תשע"ד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7136287-FDCE-450B-81A5-4D4D901C4EE5}" type="slidenum">
              <a:rPr lang="he-IL" smtClean="0"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4CFC-82D7-44DC-B683-D66EEDD94223}" type="datetimeFigureOut">
              <a:rPr lang="he-IL" smtClean="0"/>
              <a:t>ג'/תמוז/תשע"ד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6287-FDCE-450B-81A5-4D4D901C4EE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4CFC-82D7-44DC-B683-D66EEDD94223}" type="datetimeFigureOut">
              <a:rPr lang="he-IL" smtClean="0"/>
              <a:t>ג'/תמוז/תשע"ד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6287-FDCE-450B-81A5-4D4D901C4EE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4CFC-82D7-44DC-B683-D66EEDD94223}" type="datetimeFigureOut">
              <a:rPr lang="he-IL" smtClean="0"/>
              <a:t>ג'/תמוז/תשע"ד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6287-FDCE-450B-81A5-4D4D901C4EE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4CFC-82D7-44DC-B683-D66EEDD94223}" type="datetimeFigureOut">
              <a:rPr lang="he-IL" smtClean="0"/>
              <a:t>ג'/תמוז/תשע"ד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6287-FDCE-450B-81A5-4D4D901C4EE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4CFC-82D7-44DC-B683-D66EEDD94223}" type="datetimeFigureOut">
              <a:rPr lang="he-IL" smtClean="0"/>
              <a:t>ג'/תמוז/תשע"ד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6287-FDCE-450B-81A5-4D4D901C4EE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e-I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לחץ על הסמל כדי להוסיף תמונה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4CFC-82D7-44DC-B683-D66EEDD94223}" type="datetimeFigureOut">
              <a:rPr lang="he-IL" smtClean="0"/>
              <a:t>ג'/תמוז/תשע"ד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6287-FDCE-450B-81A5-4D4D901C4EE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8384CFC-82D7-44DC-B683-D66EEDD94223}" type="datetimeFigureOut">
              <a:rPr lang="he-IL" smtClean="0"/>
              <a:t>ג'/תמוז/תשע"ד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7136287-FDCE-450B-81A5-4D4D901C4EE5}" type="slidenum">
              <a:rPr lang="he-IL" smtClean="0"/>
              <a:t>‹#›</a:t>
            </a:fld>
            <a:endParaRPr lang="he-I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://www.shoresh.org.il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isha Mishenko - Vakning að elsk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1000" out="1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5535" y="4581128"/>
            <a:ext cx="609600" cy="60960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470025"/>
          </a:xfrm>
        </p:spPr>
        <p:txBody>
          <a:bodyPr>
            <a:normAutofit/>
            <a:scene3d>
              <a:camera prst="perspective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he-IL" sz="9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שנת השמיטה</a:t>
            </a:r>
            <a:endParaRPr lang="he-IL" sz="9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47664" y="3717032"/>
            <a:ext cx="6400800" cy="1752600"/>
          </a:xfrm>
        </p:spPr>
        <p:txBody>
          <a:bodyPr/>
          <a:lstStyle/>
          <a:p>
            <a:r>
              <a:rPr lang="he-IL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חלק ב' הלכות בסיסיות</a:t>
            </a:r>
            <a:endParaRPr lang="he-IL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1284820" y="5733256"/>
            <a:ext cx="65710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hlinkClick r:id="rId6"/>
              </a:rPr>
              <a:t>לשימוש חופשי בציון שהחומר הורד מאתר שורש</a:t>
            </a:r>
            <a:endParaRPr lang="he-IL" sz="28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484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ענייני המלאכות האסורות בשביעית</a:t>
            </a:r>
            <a:r>
              <a:rPr lang="en-US" dirty="0"/>
              <a:t/>
            </a:r>
            <a:br>
              <a:rPr lang="en-US" dirty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1190461"/>
            <a:ext cx="8229600" cy="506916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e-I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1. מלאכות </a:t>
            </a: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מדאורייתא: 2 לפירות האדמה זריעה וקצירה ו 2 לפירות האילן </a:t>
            </a:r>
            <a:r>
              <a:rPr lang="he-I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זמירה </a:t>
            </a: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ובצירה כמוכן: חרישה, נטיעה</a:t>
            </a:r>
            <a:r>
              <a:rPr lang="he-I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        </a:t>
            </a:r>
          </a:p>
          <a:p>
            <a:pPr marL="0" indent="0">
              <a:buNone/>
            </a:pP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he-I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2. </a:t>
            </a:r>
            <a:r>
              <a:rPr lang="he-IL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מלאכות </a:t>
            </a:r>
            <a:r>
              <a:rPr lang="he-IL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מדרבנן: </a:t>
            </a: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שאר עבודות השדה והאילן </a:t>
            </a:r>
            <a:r>
              <a:rPr lang="he-IL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כגון:השקייה</a:t>
            </a: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זיבול דישון וכד</a:t>
            </a:r>
            <a:r>
              <a:rPr lang="he-I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'</a:t>
            </a:r>
          </a:p>
          <a:p>
            <a:pPr marL="0" indent="0">
              <a:buNone/>
            </a:pP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lvl="0" indent="0">
              <a:buNone/>
            </a:pPr>
            <a:r>
              <a:rPr lang="he-I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3. ההבדל </a:t>
            </a: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בין מלאכות דאורייתא (איסור </a:t>
            </a:r>
            <a:r>
              <a:rPr lang="he-IL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לאוקמיי</a:t>
            </a: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ובין</a:t>
            </a:r>
            <a:r>
              <a:rPr lang="he-IL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מדרבנן </a:t>
            </a: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he-I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איסור</a:t>
            </a:r>
          </a:p>
          <a:p>
            <a:pPr marL="0" lvl="0" indent="0">
              <a:buNone/>
            </a:pP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he-IL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לאברויי</a:t>
            </a:r>
            <a:r>
              <a:rPr lang="he-I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,</a:t>
            </a:r>
          </a:p>
          <a:p>
            <a:pPr marL="0" lvl="0" indent="0">
              <a:buNone/>
            </a:pPr>
            <a:endParaRPr lang="he-IL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lvl="0" indent="0">
              <a:buNone/>
            </a:pP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he-I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4. </a:t>
            </a:r>
            <a:r>
              <a:rPr lang="he-IL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מלאכות </a:t>
            </a:r>
            <a:r>
              <a:rPr lang="he-IL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מדרבנן </a:t>
            </a: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מותר גם למנוע הפסד השדה (שתתייבש האדמה </a:t>
            </a:r>
            <a:r>
              <a:rPr lang="he-IL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ותימלח</a:t>
            </a:r>
            <a:r>
              <a:rPr lang="he-I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  <a:p>
            <a:pPr marL="0" lvl="0" indent="0">
              <a:buNone/>
            </a:pP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lvl="0" indent="0">
              <a:buNone/>
            </a:pPr>
            <a:r>
              <a:rPr lang="he-I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5. מלאכות </a:t>
            </a: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נוספות משום מראית עין (גדר אבנים</a:t>
            </a:r>
            <a:r>
              <a:rPr lang="he-I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  <a:p>
            <a:pPr marL="0" lvl="0" indent="0">
              <a:buNone/>
            </a:pPr>
            <a:endParaRPr lang="en-US" sz="2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lvl="0" indent="0">
              <a:buNone/>
            </a:pPr>
            <a:r>
              <a:rPr lang="he-IL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endParaRPr lang="he-IL" sz="2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אליפסה 3"/>
          <p:cNvSpPr/>
          <p:nvPr/>
        </p:nvSpPr>
        <p:spPr>
          <a:xfrm>
            <a:off x="7092280" y="980728"/>
            <a:ext cx="504056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he-IL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אליפסה 4"/>
          <p:cNvSpPr/>
          <p:nvPr/>
        </p:nvSpPr>
        <p:spPr>
          <a:xfrm>
            <a:off x="3275856" y="980728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he-IL" b="1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1048090"/>
            <a:ext cx="14401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מדרבנן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1009607"/>
            <a:ext cx="14401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מדאורייתא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1765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P spid="5" grpId="0" animBg="1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70916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37160" lvl="0" indent="0">
              <a:buNone/>
            </a:pPr>
            <a:r>
              <a:rPr lang="he-I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 פירוט </a:t>
            </a: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המלאכות מדאורייתא: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37160" indent="0">
              <a:buNone/>
            </a:pPr>
            <a:r>
              <a:rPr lang="he-IL" sz="24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זריעה- ובכללה גם נטיעת עץ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37160" indent="0">
              <a:buNone/>
            </a:pPr>
            <a:r>
              <a:rPr lang="he-IL" sz="24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זמירה-הסרת ענפים לתועלת האילן (ההכרעה היא </a:t>
            </a:r>
            <a:r>
              <a:rPr lang="he-IL" sz="24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שמדאורייתא</a:t>
            </a:r>
            <a:r>
              <a:rPr lang="he-IL" sz="24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זה רק לגפן)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37160" indent="0">
              <a:buNone/>
            </a:pP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הנ"ל נאסרו לביצוע רק בשנת השמיטה (בלי קשר לפרי ולירק)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37160" indent="0">
              <a:buNone/>
            </a:pPr>
            <a:r>
              <a:rPr lang="he-IL" sz="24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קצירה-מותר לכמות של אכילה ולא בכמות גדולה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37160" indent="0">
              <a:buNone/>
            </a:pPr>
            <a:r>
              <a:rPr lang="he-IL" sz="24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בצירה-מותר לכמות של אכילה ולא בכמות גדולה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37160" indent="0">
              <a:buNone/>
            </a:pP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הנ"ל נאסרו לפי השתייכות הפרי והירק לקדושת השביעית.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37160" indent="0">
              <a:buNone/>
            </a:pP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בפרי-אם החנטה </a:t>
            </a:r>
            <a:r>
              <a:rPr lang="he-IL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היתה</a:t>
            </a: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בשביעית. בירק-אם הלקיטה </a:t>
            </a:r>
            <a:r>
              <a:rPr lang="he-IL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היתה</a:t>
            </a: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בשביעית.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37160" indent="0">
              <a:buNone/>
            </a:pP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מותר לקצור ולבצור פירות בשנת השמיטה יבול שאין בו קדושת שביעית כגון: פרי הדר שחנט בשישית</a:t>
            </a:r>
            <a:r>
              <a:rPr lang="he-I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marL="137160" indent="0">
              <a:buNone/>
            </a:pPr>
            <a:endParaRPr lang="he-IL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37160" indent="0">
              <a:buNone/>
            </a:pPr>
            <a:endParaRPr lang="he-IL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37160" indent="0">
              <a:buNone/>
            </a:pPr>
            <a:endParaRPr lang="he-IL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62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70916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37160" indent="0">
              <a:buNone/>
            </a:pPr>
            <a:endParaRPr lang="he-IL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37160" lvl="0" indent="0">
              <a:buNone/>
            </a:pP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7.  פירוט </a:t>
            </a:r>
            <a:r>
              <a:rPr lang="he-IL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המלאכות מדרבנן</a:t>
            </a: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37160" indent="0">
              <a:buNone/>
            </a:pP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כל מלאכה שהיא בגדר עבודת האילן כגון: סיקול, זיבול, </a:t>
            </a:r>
            <a:r>
              <a:rPr lang="he-IL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השקייה</a:t>
            </a: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וכד'</a:t>
            </a:r>
          </a:p>
          <a:p>
            <a:pPr marL="137160" lvl="0" indent="0">
              <a:buNone/>
            </a:pPr>
            <a:endParaRPr lang="he-IL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37160" lvl="0" indent="0">
              <a:buNone/>
            </a:pPr>
            <a:endParaRPr lang="he-IL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37160" lvl="0" indent="0">
              <a:buNone/>
            </a:pPr>
            <a:r>
              <a:rPr lang="he-I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8.  ההבדל </a:t>
            </a: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המהותי בין מלאכות דאורייתא –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37160" lvl="0" indent="0">
              <a:buNone/>
            </a:pPr>
            <a:r>
              <a:rPr lang="he-I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א. מלאכות </a:t>
            </a: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לתועלת הצמיחה אסורות!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37160" lvl="0" indent="0">
              <a:buNone/>
            </a:pPr>
            <a:r>
              <a:rPr lang="he-I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ב. אסורות </a:t>
            </a: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אפילו במקום </a:t>
            </a:r>
            <a:r>
              <a:rPr lang="he-I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הפסד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37160" indent="0">
              <a:buNone/>
            </a:pPr>
            <a:r>
              <a:rPr lang="he-IL" sz="2400" b="1" u="sng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למלאכות דרבנן – </a:t>
            </a:r>
            <a:endParaRPr lang="en-US" sz="2400" b="1" u="sng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37160" lvl="0" indent="0">
              <a:buNone/>
            </a:pPr>
            <a:r>
              <a:rPr lang="he-I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א. מותרות </a:t>
            </a: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לצורך שמירה על הקיים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37160" lvl="0" indent="0">
              <a:buNone/>
            </a:pPr>
            <a:r>
              <a:rPr lang="he-I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ב. מותרות </a:t>
            </a: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במקום הפסד (למעט אם ניתן לתיקון לאחר שנת השמיטה)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37160" indent="0">
              <a:buNone/>
            </a:pP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*כל האמור לעיל ב</a:t>
            </a:r>
            <a:r>
              <a:rPr lang="he-IL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מלאכות דרבנן </a:t>
            </a: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הוא רק בגידולים ללא איסור </a:t>
            </a:r>
            <a:r>
              <a:rPr lang="he-IL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ספיחין</a:t>
            </a:r>
            <a:endParaRPr lang="he-IL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37160" indent="0">
              <a:buNone/>
            </a:pPr>
            <a:endParaRPr lang="he-IL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37160" indent="0">
              <a:buNone/>
            </a:pP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37160" indent="0">
              <a:buNone/>
            </a:pPr>
            <a:endParaRPr lang="he-IL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37160" indent="0">
              <a:buNone/>
            </a:pPr>
            <a:endParaRPr lang="he-IL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829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70916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37160" lvl="0" indent="0">
              <a:buNone/>
            </a:pP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9. מלאכת הזריעה ותולדותיה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37160" indent="0">
              <a:buNone/>
            </a:pPr>
            <a:endParaRPr lang="he-IL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37160" indent="0">
              <a:buNone/>
            </a:pPr>
            <a:r>
              <a:rPr lang="he-IL" sz="24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מדאורייתא: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37160" indent="0">
              <a:buNone/>
            </a:pP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א. שתילה,  נטיעה, הברכה, הרכבה, העברת שתילים ממקום למקום, נטיעת עצי סרק,   גידולים במים, עציצים (ראה מצגת נפרדת)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37160" indent="0">
              <a:buNone/>
            </a:pP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ב. איסור הזריעה נוהג לכל שנת השמיטה. מותר לזרוע אפילו ביום האחרון לפני שנת השמיטה אעפ"י שהצמח ייקלט בשביעית ובלבד שלא יהא בזה איסור </a:t>
            </a:r>
            <a:r>
              <a:rPr lang="he-IL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ספיחין</a:t>
            </a: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37160" indent="0">
              <a:buNone/>
            </a:pPr>
            <a:endParaRPr lang="he-IL" sz="2400" b="1" u="sng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37160" indent="0">
              <a:buNone/>
            </a:pPr>
            <a:r>
              <a:rPr lang="he-IL" sz="2400" b="1" u="sng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מדרבנן</a:t>
            </a:r>
            <a:r>
              <a:rPr lang="he-IL" sz="2400" b="1" u="sng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37160" lvl="0" indent="0">
              <a:buNone/>
            </a:pPr>
            <a:r>
              <a:rPr lang="he-I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א. חכמים </a:t>
            </a: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אסרו לטעת עצי פרי לאחר ט"ז באב בשנה השישית.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37160" lvl="0" indent="0">
              <a:buNone/>
            </a:pPr>
            <a:r>
              <a:rPr lang="he-I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ב. כל </a:t>
            </a: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המלאכות הנעשות </a:t>
            </a:r>
            <a:r>
              <a:rPr lang="he-IL" sz="24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לתועלת </a:t>
            </a: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הצמח או הפירות </a:t>
            </a:r>
            <a:r>
              <a:rPr lang="he-IL" sz="24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אסורות מדרבנן</a:t>
            </a: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משום </a:t>
            </a:r>
            <a:r>
              <a:rPr lang="he-IL" sz="24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תולדת זריעה.</a:t>
            </a: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(לדוג':</a:t>
            </a:r>
            <a:r>
              <a:rPr lang="he-IL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השקייה</a:t>
            </a: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השמדת עשבייה, דילול, ריסוס וכד')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37160" indent="0">
              <a:buNone/>
            </a:pPr>
            <a:r>
              <a:rPr lang="he-I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ג. לפעמים </a:t>
            </a: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מותר לעשות </a:t>
            </a:r>
            <a:r>
              <a:rPr lang="he-IL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מלאכות דרבנן </a:t>
            </a: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בשביעית</a:t>
            </a:r>
            <a:r>
              <a:rPr lang="he-I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marL="137160" indent="0">
              <a:buNone/>
            </a:pPr>
            <a:endParaRPr lang="he-IL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37160" indent="0">
              <a:buNone/>
            </a:pP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37160" indent="0">
              <a:buNone/>
            </a:pP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37160" indent="0">
              <a:buNone/>
            </a:pPr>
            <a:endParaRPr lang="he-IL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37160" indent="0">
              <a:buNone/>
            </a:pPr>
            <a:endParaRPr lang="he-IL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063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470916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37160" lvl="0" indent="0">
              <a:buNone/>
            </a:pP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10. מלאכת החרישה ותולדותיה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37160" indent="0">
              <a:buNone/>
            </a:pPr>
            <a:endParaRPr lang="he-IL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37160" lvl="0" indent="0">
              <a:buNone/>
            </a:pP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אסור מן התורה לחרוש בין ביד ובין במכונה (אבל זו מצוות עשה שאין </a:t>
            </a:r>
            <a:r>
              <a:rPr lang="he-IL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לוקין</a:t>
            </a: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עליה)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37160" lvl="0" indent="0">
              <a:buNone/>
            </a:pP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כל עבודות הבאות להכשיר את הקרקע ובכללן: סיקול, השמדת עשבים, (לצורך החרישה) הכשרת הקרקע, יישור הקרקע, חפירת בורות לנטיעה וכד'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37160" lvl="0" indent="0">
              <a:buNone/>
            </a:pP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מותר לסקל אבנים וליישר קרקע לצורך סידור שבילי הליכה או בנייה וכל מה שלא למטרה חקלאית ובתנאי שיהא ניכר שהשטח אינו מיועד לעבודה חקלאית כגון ע"י שלטים או חומרי בנייה</a:t>
            </a:r>
            <a:r>
              <a:rPr lang="he-I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marL="137160" lvl="0" indent="0">
              <a:buNone/>
            </a:pPr>
            <a:endParaRPr lang="he-IL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37160" lvl="0" indent="0">
              <a:buNone/>
            </a:pPr>
            <a:r>
              <a:rPr lang="he-I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11. מלאכת </a:t>
            </a: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זמירה ותולדותיה: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37160" lvl="0" indent="0">
              <a:buNone/>
            </a:pPr>
            <a:r>
              <a:rPr lang="he-I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א. נחלקו </a:t>
            </a: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חכמים אם איסור זה כולל את כל האילנות או גפן בלבד. לדעת </a:t>
            </a:r>
            <a:r>
              <a:rPr lang="he-IL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החזו"א</a:t>
            </a: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נפסק שהאיסור הוא לגפן בלבד. ובשאר האילנות אסור </a:t>
            </a:r>
            <a:r>
              <a:rPr lang="he-IL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מדרבנן</a:t>
            </a: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37160" lvl="0" indent="0">
              <a:buNone/>
            </a:pPr>
            <a:r>
              <a:rPr lang="he-I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ב. מותר </a:t>
            </a: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לגזום לצורך ענפים להסקה או לפינוי הדרך לעוברים ושבים ואינו מתכוון לתועלת העץ. רצוי לגזום בשינוי</a:t>
            </a:r>
            <a:r>
              <a:rPr lang="he-I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marL="137160" lvl="0" indent="0">
              <a:buNone/>
            </a:pPr>
            <a:endParaRPr lang="he-IL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37160" lvl="0" indent="0">
              <a:buNone/>
            </a:pP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857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8353" y="116632"/>
            <a:ext cx="9036496" cy="648072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37160" lvl="0" indent="0">
              <a:buNone/>
            </a:pPr>
            <a:endParaRPr lang="he-IL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37160" lvl="0" indent="0">
              <a:buNone/>
            </a:pP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12. מלאכת קצירה ובצירה: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37160" indent="0">
              <a:buNone/>
            </a:pP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אסור לקצור ולבצור בשביעית אפילו אם הפקיר השדה. איסור זה תלוי בכמות ובאופן הקצירה: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37160" lvl="0" indent="0">
              <a:buNone/>
            </a:pP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א. יש לקצור בשינוי מהדרך הרגילה. כי האיסור הוא רק כדרך שקוצרים כל שנה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37160" lvl="0" indent="0">
              <a:buNone/>
            </a:pP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ב. לדעת הרמב"ם מספיק שהשינוי יהיה בכמות שצריכה להיות קטנה כמו שאדם מביא לביתו משדה הפקר.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37160" indent="0">
              <a:buNone/>
            </a:pP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פוסקים אחרים אומרים שיש לשנות גם באופן הקצירה </a:t>
            </a:r>
            <a:r>
              <a:rPr lang="he-IL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והבצירה</a:t>
            </a: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ז"א אסור להשתמש בכלים בהם הוא משתמש כל השנים.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37160" indent="0">
              <a:buNone/>
            </a:pP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להלכה נפסק שצריך לקצור כמות קטנה וראוי לכתחילה שגם ישנה בכלי ובאופן הקצירה</a:t>
            </a:r>
            <a:r>
              <a:rPr lang="he-I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marL="137160" lvl="0" indent="0">
              <a:buNone/>
            </a:pPr>
            <a:r>
              <a:rPr lang="he-I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ג. אף </a:t>
            </a: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בתלוש הקדוש בקדושת שביעית אסרו חכמים לעשות מלאכה בדרך שרגיל כל השנים כגון דריכת ענבים וגם שם צריך לשנות – בכמות ובכלים – מהדרך הרגילה.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37160" lvl="0" indent="0">
              <a:buNone/>
            </a:pPr>
            <a:r>
              <a:rPr lang="he-I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ד. הקוצר </a:t>
            </a: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לאוצר בית דין (להלן מצגת נפרדת) יכול לקצור בדרך הרגילה</a:t>
            </a:r>
            <a:r>
              <a:rPr lang="he-I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marL="137160" lvl="0" indent="0">
              <a:buNone/>
            </a:pPr>
            <a:endParaRPr lang="he-IL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37160" lvl="0" indent="0">
              <a:buNone/>
            </a:pPr>
            <a:endParaRPr lang="he-IL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37160" lvl="0" indent="0">
              <a:buNone/>
            </a:pP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37160" lvl="0" indent="0">
              <a:buNone/>
            </a:pP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206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260648"/>
            <a:ext cx="9036496" cy="648072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37160" lvl="0" indent="0">
              <a:buNone/>
            </a:pP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13. מלאכת </a:t>
            </a:r>
            <a:r>
              <a:rPr lang="he-IL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השקייה</a:t>
            </a: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37160" lvl="0" indent="0">
              <a:buNone/>
            </a:pP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א. מלאכה שכיחה שמשמשת יסוד לכל האסור והמותר </a:t>
            </a:r>
            <a:r>
              <a:rPr lang="he-IL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במלאכות דרבנן</a:t>
            </a: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37160" lvl="0" indent="0">
              <a:buNone/>
            </a:pP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ב. שדה בית-</a:t>
            </a:r>
            <a:r>
              <a:rPr lang="he-IL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השלחין</a:t>
            </a: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שאין די לו במי הגשמים וללא השקאה הגידולים לא יתקיימו מותר להשקותו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37160" lvl="0" indent="0">
              <a:buNone/>
            </a:pP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ג. כל שדה, שמחמת תכונות הקרקע או סוג הצמחים יש חשש שימותו העצים או </a:t>
            </a:r>
            <a:r>
              <a:rPr lang="he-IL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יפסדו</a:t>
            </a: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הפירות-נחשבים בית-</a:t>
            </a:r>
            <a:r>
              <a:rPr lang="he-IL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השלחין</a:t>
            </a: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ומותר להשקותו.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37160" lvl="0" indent="0">
              <a:buNone/>
            </a:pP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ד. גם אם מותר להשקות-לא ישקה יותר מההכרח. בכמות ובשטח (אם מספיק להשקות חצי שדה לא ישקה יותר וכן בכמות המים)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37160" lvl="0" indent="0">
              <a:buNone/>
            </a:pP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ה. מהשקאת בית </a:t>
            </a:r>
            <a:r>
              <a:rPr lang="he-IL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השלחין</a:t>
            </a: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למדנו שחכמים התירו </a:t>
            </a:r>
            <a:r>
              <a:rPr lang="he-IL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מלאכות דרבנן </a:t>
            </a:r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בשביעית במקום הפסד.</a:t>
            </a:r>
          </a:p>
          <a:p>
            <a:pPr marL="137160" lvl="0" indent="0">
              <a:buNone/>
            </a:pP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07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פסגה">
  <a:themeElements>
    <a:clrScheme name="פסגה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פסגה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פסגה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113</TotalTime>
  <Words>752</Words>
  <Application>Microsoft Office PowerPoint</Application>
  <PresentationFormat>‫הצגה על המסך (4:3)</PresentationFormat>
  <Paragraphs>81</Paragraphs>
  <Slides>8</Slides>
  <Notes>0</Notes>
  <HiddenSlides>0</HiddenSlides>
  <MMClips>1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9" baseType="lpstr">
      <vt:lpstr>פסגה</vt:lpstr>
      <vt:lpstr>שנת השמיטה</vt:lpstr>
      <vt:lpstr>ענייני המלאכות האסורות בשביעית 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שנת השמיטה</dc:title>
  <dc:creator>developer</dc:creator>
  <cp:lastModifiedBy>developer</cp:lastModifiedBy>
  <cp:revision>15</cp:revision>
  <dcterms:created xsi:type="dcterms:W3CDTF">2014-07-01T06:53:27Z</dcterms:created>
  <dcterms:modified xsi:type="dcterms:W3CDTF">2014-07-01T09:45:34Z</dcterms:modified>
</cp:coreProperties>
</file>